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331" r:id="rId3"/>
    <p:sldId id="311" r:id="rId4"/>
    <p:sldId id="335" r:id="rId5"/>
    <p:sldId id="261" r:id="rId6"/>
    <p:sldId id="263" r:id="rId7"/>
    <p:sldId id="281" r:id="rId8"/>
    <p:sldId id="267" r:id="rId9"/>
    <p:sldId id="269" r:id="rId10"/>
    <p:sldId id="277" r:id="rId11"/>
    <p:sldId id="264" r:id="rId12"/>
    <p:sldId id="268" r:id="rId13"/>
    <p:sldId id="270" r:id="rId14"/>
    <p:sldId id="276" r:id="rId15"/>
    <p:sldId id="278" r:id="rId16"/>
    <p:sldId id="329" r:id="rId17"/>
    <p:sldId id="330" r:id="rId18"/>
    <p:sldId id="339" r:id="rId19"/>
    <p:sldId id="312" r:id="rId20"/>
    <p:sldId id="313" r:id="rId21"/>
    <p:sldId id="314" r:id="rId22"/>
    <p:sldId id="283" r:id="rId23"/>
    <p:sldId id="284" r:id="rId24"/>
    <p:sldId id="286" r:id="rId25"/>
    <p:sldId id="340" r:id="rId26"/>
    <p:sldId id="287" r:id="rId27"/>
    <p:sldId id="292" r:id="rId28"/>
    <p:sldId id="296" r:id="rId29"/>
    <p:sldId id="293" r:id="rId30"/>
    <p:sldId id="294" r:id="rId31"/>
    <p:sldId id="295" r:id="rId32"/>
    <p:sldId id="300" r:id="rId33"/>
    <p:sldId id="301" r:id="rId34"/>
    <p:sldId id="302" r:id="rId35"/>
    <p:sldId id="303" r:id="rId36"/>
    <p:sldId id="304" r:id="rId37"/>
    <p:sldId id="291" r:id="rId38"/>
    <p:sldId id="290" r:id="rId39"/>
    <p:sldId id="289" r:id="rId40"/>
    <p:sldId id="288" r:id="rId41"/>
    <p:sldId id="305" r:id="rId42"/>
    <p:sldId id="297" r:id="rId43"/>
    <p:sldId id="298" r:id="rId44"/>
    <p:sldId id="299" r:id="rId45"/>
    <p:sldId id="309" r:id="rId46"/>
    <p:sldId id="306" r:id="rId47"/>
    <p:sldId id="307" r:id="rId48"/>
    <p:sldId id="308" r:id="rId49"/>
    <p:sldId id="338" r:id="rId50"/>
    <p:sldId id="321" r:id="rId51"/>
    <p:sldId id="334" r:id="rId5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irag Padsala" initials="CP" lastIdx="1"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22E5F"/>
    <a:srgbClr val="F68220"/>
    <a:srgbClr val="F57E1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049" autoAdjust="0"/>
    <p:restoredTop sz="94660"/>
  </p:normalViewPr>
  <p:slideViewPr>
    <p:cSldViewPr>
      <p:cViewPr varScale="1">
        <p:scale>
          <a:sx n="45" d="100"/>
          <a:sy n="45" d="100"/>
        </p:scale>
        <p:origin x="1284" y="4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commentAuthors" Target="commentAuthor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559E09B-CCF5-4962-95D6-FF2E94346B04}" type="datetimeFigureOut">
              <a:rPr lang="en-US" smtClean="0"/>
              <a:pPr/>
              <a:t>5/17/2017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9F33D8-5447-47F5-B4F9-489CB73D74D3}"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559E09B-CCF5-4962-95D6-FF2E94346B04}" type="datetimeFigureOut">
              <a:rPr lang="en-US" smtClean="0"/>
              <a:pPr/>
              <a:t>5/17/2017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9F33D8-5447-47F5-B4F9-489CB73D74D3}"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559E09B-CCF5-4962-95D6-FF2E94346B04}" type="datetimeFigureOut">
              <a:rPr lang="en-US" smtClean="0"/>
              <a:pPr/>
              <a:t>5/17/2017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9F33D8-5447-47F5-B4F9-489CB73D74D3}"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559E09B-CCF5-4962-95D6-FF2E94346B04}" type="datetimeFigureOut">
              <a:rPr lang="en-US" smtClean="0"/>
              <a:pPr/>
              <a:t>5/17/2017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9F33D8-5447-47F5-B4F9-489CB73D74D3}"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559E09B-CCF5-4962-95D6-FF2E94346B04}" type="datetimeFigureOut">
              <a:rPr lang="en-US" smtClean="0"/>
              <a:pPr/>
              <a:t>5/17/2017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9F33D8-5447-47F5-B4F9-489CB73D74D3}"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559E09B-CCF5-4962-95D6-FF2E94346B04}" type="datetimeFigureOut">
              <a:rPr lang="en-US" smtClean="0"/>
              <a:pPr/>
              <a:t>5/17/2017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D9F33D8-5447-47F5-B4F9-489CB73D74D3}"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559E09B-CCF5-4962-95D6-FF2E94346B04}" type="datetimeFigureOut">
              <a:rPr lang="en-US" smtClean="0"/>
              <a:pPr/>
              <a:t>5/17/2017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D9F33D8-5447-47F5-B4F9-489CB73D74D3}"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559E09B-CCF5-4962-95D6-FF2E94346B04}" type="datetimeFigureOut">
              <a:rPr lang="en-US" smtClean="0"/>
              <a:pPr/>
              <a:t>5/17/2017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D9F33D8-5447-47F5-B4F9-489CB73D74D3}"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559E09B-CCF5-4962-95D6-FF2E94346B04}" type="datetimeFigureOut">
              <a:rPr lang="en-US" smtClean="0"/>
              <a:pPr/>
              <a:t>5/17/2017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D9F33D8-5447-47F5-B4F9-489CB73D74D3}"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559E09B-CCF5-4962-95D6-FF2E94346B04}" type="datetimeFigureOut">
              <a:rPr lang="en-US" smtClean="0"/>
              <a:pPr/>
              <a:t>5/17/2017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D9F33D8-5447-47F5-B4F9-489CB73D74D3}"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559E09B-CCF5-4962-95D6-FF2E94346B04}" type="datetimeFigureOut">
              <a:rPr lang="en-US" smtClean="0"/>
              <a:pPr/>
              <a:t>5/17/2017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D9F33D8-5447-47F5-B4F9-489CB73D74D3}"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cstate="print">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559E09B-CCF5-4962-95D6-FF2E94346B04}" type="datetimeFigureOut">
              <a:rPr lang="en-US" smtClean="0"/>
              <a:pPr/>
              <a:t>5/17/2017</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D9F33D8-5447-47F5-B4F9-489CB73D74D3}"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43000"/>
            <a:ext cx="7772400" cy="1470025"/>
          </a:xfrm>
        </p:spPr>
        <p:txBody>
          <a:bodyPr>
            <a:normAutofit/>
          </a:bodyPr>
          <a:lstStyle/>
          <a:p>
            <a:r>
              <a:rPr lang="en-US" sz="3200" dirty="0">
                <a:solidFill>
                  <a:schemeClr val="bg1"/>
                </a:solidFill>
                <a:latin typeface="Times New Roman" pitchFamily="18" charset="0"/>
                <a:cs typeface="Times New Roman" pitchFamily="18" charset="0"/>
              </a:rPr>
              <a:t>PRESENTATION TITLE</a:t>
            </a:r>
          </a:p>
        </p:txBody>
      </p:sp>
      <p:sp>
        <p:nvSpPr>
          <p:cNvPr id="3" name="Subtitle 2"/>
          <p:cNvSpPr>
            <a:spLocks noGrp="1"/>
          </p:cNvSpPr>
          <p:nvPr>
            <p:ph type="subTitle" idx="1"/>
          </p:nvPr>
        </p:nvSpPr>
        <p:spPr>
          <a:xfrm>
            <a:off x="419100" y="2301737"/>
            <a:ext cx="8229600" cy="1219200"/>
          </a:xfrm>
        </p:spPr>
        <p:txBody>
          <a:bodyPr>
            <a:noAutofit/>
          </a:bodyPr>
          <a:lstStyle/>
          <a:p>
            <a:r>
              <a:rPr lang="en-US" sz="2800" b="1" u="sng" dirty="0">
                <a:solidFill>
                  <a:srgbClr val="F68220"/>
                </a:solidFill>
                <a:latin typeface="Arial" pitchFamily="34" charset="0"/>
                <a:cs typeface="Arial" pitchFamily="34" charset="0"/>
              </a:rPr>
              <a:t>CPSC 558</a:t>
            </a:r>
          </a:p>
          <a:p>
            <a:r>
              <a:rPr lang="en-US" sz="2800" b="1" u="sng" dirty="0">
                <a:solidFill>
                  <a:srgbClr val="F68220"/>
                </a:solidFill>
                <a:latin typeface="Arial" pitchFamily="34" charset="0"/>
                <a:cs typeface="Arial" pitchFamily="34" charset="0"/>
              </a:rPr>
              <a:t>SPANNING TREE PROTOCOLS AND SHORTEST PATH BRIDGING</a:t>
            </a:r>
          </a:p>
        </p:txBody>
      </p:sp>
      <p:sp>
        <p:nvSpPr>
          <p:cNvPr id="4" name="Subtitle 2"/>
          <p:cNvSpPr txBox="1">
            <a:spLocks/>
          </p:cNvSpPr>
          <p:nvPr/>
        </p:nvSpPr>
        <p:spPr>
          <a:xfrm>
            <a:off x="4572000" y="5105400"/>
            <a:ext cx="4572000" cy="1212713"/>
          </a:xfrm>
          <a:prstGeom prst="rect">
            <a:avLst/>
          </a:prstGeom>
        </p:spPr>
        <p:txBody>
          <a:bodyPr vert="horz" lIns="91440" tIns="45720" rIns="91440" bIns="45720" rtlCol="0">
            <a:normAutofit/>
          </a:bodyPr>
          <a:lstStyle/>
          <a:p>
            <a:pPr algn="ctr">
              <a:spcBef>
                <a:spcPct val="20000"/>
              </a:spcBef>
              <a:defRPr/>
            </a:pPr>
            <a:r>
              <a:rPr lang="en-US" sz="2000" b="1" i="1" dirty="0">
                <a:solidFill>
                  <a:srgbClr val="022E5F"/>
                </a:solidFill>
                <a:latin typeface="Arial" pitchFamily="34" charset="0"/>
                <a:cs typeface="Arial" pitchFamily="34" charset="0"/>
              </a:rPr>
              <a:t>Chirag Padsala. CWID: </a:t>
            </a:r>
            <a:r>
              <a:rPr lang="en-US" sz="2000" b="1" i="1" dirty="0">
                <a:solidFill>
                  <a:srgbClr val="022E5F"/>
                </a:solidFill>
                <a:latin typeface="Arial" charset="0"/>
                <a:ea typeface="Arial" charset="0"/>
                <a:cs typeface="Arial" charset="0"/>
              </a:rPr>
              <a:t>805613197</a:t>
            </a:r>
          </a:p>
          <a:p>
            <a:pPr>
              <a:spcBef>
                <a:spcPct val="20000"/>
              </a:spcBef>
              <a:defRPr/>
            </a:pPr>
            <a:r>
              <a:rPr kumimoji="0" lang="en-US" sz="2000" b="1" i="1" u="none" strike="noStrike" kern="1200" cap="none" spc="0" normalizeH="0" baseline="0" noProof="0" dirty="0">
                <a:ln>
                  <a:noFill/>
                </a:ln>
                <a:solidFill>
                  <a:srgbClr val="022E5F"/>
                </a:solidFill>
                <a:effectLst/>
                <a:uLnTx/>
                <a:uFillTx/>
                <a:latin typeface="Arial" pitchFamily="34" charset="0"/>
                <a:cs typeface="Arial" pitchFamily="34" charset="0"/>
              </a:rPr>
              <a:t>  </a:t>
            </a:r>
            <a:r>
              <a:rPr kumimoji="0" lang="en-US" sz="2000" b="1" i="1" u="none" strike="noStrike" kern="1200" cap="none" spc="0" normalizeH="0" baseline="0" noProof="0" dirty="0" err="1">
                <a:ln>
                  <a:noFill/>
                </a:ln>
                <a:solidFill>
                  <a:srgbClr val="022E5F"/>
                </a:solidFill>
                <a:effectLst/>
                <a:uLnTx/>
                <a:uFillTx/>
                <a:latin typeface="Arial" pitchFamily="34" charset="0"/>
                <a:cs typeface="Arial" pitchFamily="34" charset="0"/>
              </a:rPr>
              <a:t>Palak</a:t>
            </a:r>
            <a:r>
              <a:rPr kumimoji="0" lang="en-US" sz="2000" b="1" i="1" u="none" strike="noStrike" kern="1200" cap="none" spc="0" normalizeH="0" noProof="0" dirty="0">
                <a:ln>
                  <a:noFill/>
                </a:ln>
                <a:solidFill>
                  <a:srgbClr val="022E5F"/>
                </a:solidFill>
                <a:effectLst/>
                <a:uLnTx/>
                <a:uFillTx/>
                <a:latin typeface="Arial" pitchFamily="34" charset="0"/>
                <a:cs typeface="Arial" pitchFamily="34" charset="0"/>
              </a:rPr>
              <a:t> </a:t>
            </a:r>
            <a:r>
              <a:rPr kumimoji="0" lang="en-US" sz="2000" b="1" i="1" u="none" strike="noStrike" kern="1200" cap="none" spc="0" normalizeH="0" noProof="0" dirty="0" err="1">
                <a:ln>
                  <a:noFill/>
                </a:ln>
                <a:solidFill>
                  <a:srgbClr val="022E5F"/>
                </a:solidFill>
                <a:effectLst/>
                <a:uLnTx/>
                <a:uFillTx/>
                <a:latin typeface="Arial" pitchFamily="34" charset="0"/>
                <a:cs typeface="Arial" pitchFamily="34" charset="0"/>
              </a:rPr>
              <a:t>Lodha</a:t>
            </a:r>
            <a:r>
              <a:rPr lang="en-US" sz="2000" b="1" i="1" dirty="0">
                <a:solidFill>
                  <a:srgbClr val="022E5F"/>
                </a:solidFill>
                <a:latin typeface="Arial" pitchFamily="34" charset="0"/>
                <a:cs typeface="Arial" pitchFamily="34" charset="0"/>
              </a:rPr>
              <a:t>.</a:t>
            </a:r>
            <a:r>
              <a:rPr kumimoji="0" lang="en-US" sz="2000" b="1" i="1" u="none" strike="noStrike" kern="1200" cap="none" spc="0" normalizeH="0" noProof="0" dirty="0">
                <a:ln>
                  <a:noFill/>
                </a:ln>
                <a:solidFill>
                  <a:srgbClr val="022E5F"/>
                </a:solidFill>
                <a:effectLst/>
                <a:uLnTx/>
                <a:uFillTx/>
                <a:latin typeface="Arial" pitchFamily="34" charset="0"/>
                <a:cs typeface="Arial" pitchFamily="34" charset="0"/>
              </a:rPr>
              <a:t> CWID: 805589165</a:t>
            </a:r>
            <a:endParaRPr lang="en-US" sz="2000" b="1" i="1" dirty="0">
              <a:solidFill>
                <a:srgbClr val="022E5F"/>
              </a:solidFill>
              <a:latin typeface="Arial" pitchFamily="34" charset="0"/>
              <a:cs typeface="Arial" pitchFamily="34" charset="0"/>
            </a:endParaRPr>
          </a:p>
          <a:p>
            <a:pPr>
              <a:spcBef>
                <a:spcPct val="20000"/>
              </a:spcBef>
              <a:defRPr/>
            </a:pPr>
            <a:r>
              <a:rPr lang="en-US" sz="2000" b="1" i="1" noProof="0" dirty="0">
                <a:solidFill>
                  <a:srgbClr val="022E5F"/>
                </a:solidFill>
                <a:latin typeface="Arial" pitchFamily="34" charset="0"/>
                <a:cs typeface="Arial" pitchFamily="34" charset="0"/>
              </a:rPr>
              <a:t>  Presented on: 05/01/2017</a:t>
            </a:r>
            <a:endParaRPr kumimoji="0" lang="en-US" sz="2000" b="1" i="1" u="none" strike="noStrike" kern="1200" cap="none" spc="0" normalizeH="0" baseline="0" noProof="0" dirty="0">
              <a:ln>
                <a:noFill/>
              </a:ln>
              <a:solidFill>
                <a:srgbClr val="022E5F"/>
              </a:solidFill>
              <a:effectLst/>
              <a:uLnTx/>
              <a:uFillTx/>
              <a:latin typeface="Arial" pitchFamily="34" charset="0"/>
              <a:cs typeface="Arial" pitchFamily="34" charset="0"/>
            </a:endParaRPr>
          </a:p>
        </p:txBody>
      </p:sp>
      <p:pic>
        <p:nvPicPr>
          <p:cNvPr id="5" name="Picture 4" descr="cusf-logo.png"/>
          <p:cNvPicPr>
            <a:picLocks noChangeAspect="1"/>
          </p:cNvPicPr>
          <p:nvPr/>
        </p:nvPicPr>
        <p:blipFill>
          <a:blip r:embed="rId3" cstate="print"/>
          <a:stretch>
            <a:fillRect/>
          </a:stretch>
        </p:blipFill>
        <p:spPr>
          <a:xfrm>
            <a:off x="2838450" y="838200"/>
            <a:ext cx="3467100" cy="781050"/>
          </a:xfrm>
          <a:prstGeom prst="rect">
            <a:avLst/>
          </a:prstGeom>
        </p:spPr>
      </p:pic>
      <p:cxnSp>
        <p:nvCxnSpPr>
          <p:cNvPr id="7" name="Straight Connector 6"/>
          <p:cNvCxnSpPr/>
          <p:nvPr/>
        </p:nvCxnSpPr>
        <p:spPr>
          <a:xfrm>
            <a:off x="2819400" y="1828800"/>
            <a:ext cx="3429000" cy="0"/>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307340"/>
            <a:ext cx="8229600" cy="1143000"/>
          </a:xfrm>
        </p:spPr>
        <p:txBody>
          <a:bodyPr/>
          <a:lstStyle/>
          <a:p>
            <a:r>
              <a:rPr lang="en-US" dirty="0"/>
              <a:t>STP Port State &amp; Roles</a:t>
            </a:r>
          </a:p>
        </p:txBody>
      </p:sp>
      <p:graphicFrame>
        <p:nvGraphicFramePr>
          <p:cNvPr id="4" name="Table 3"/>
          <p:cNvGraphicFramePr>
            <a:graphicFrameLocks noGrp="1"/>
          </p:cNvGraphicFramePr>
          <p:nvPr>
            <p:extLst>
              <p:ext uri="{D42A27DB-BD31-4B8C-83A1-F6EECF244321}">
                <p14:modId xmlns:p14="http://schemas.microsoft.com/office/powerpoint/2010/main" val="898780924"/>
              </p:ext>
            </p:extLst>
          </p:nvPr>
        </p:nvGraphicFramePr>
        <p:xfrm>
          <a:off x="3047999" y="1625600"/>
          <a:ext cx="4800600" cy="2621280"/>
        </p:xfrm>
        <a:graphic>
          <a:graphicData uri="http://schemas.openxmlformats.org/drawingml/2006/table">
            <a:tbl>
              <a:tblPr bandRow="1">
                <a:tableStyleId>{5C22544A-7EE6-4342-B048-85BDC9FD1C3A}</a:tableStyleId>
              </a:tblPr>
              <a:tblGrid>
                <a:gridCol w="1790700">
                  <a:extLst>
                    <a:ext uri="{9D8B030D-6E8A-4147-A177-3AD203B41FA5}">
                      <a16:colId xmlns:a16="http://schemas.microsoft.com/office/drawing/2014/main" val="1203598872"/>
                    </a:ext>
                  </a:extLst>
                </a:gridCol>
                <a:gridCol w="3009900">
                  <a:extLst>
                    <a:ext uri="{9D8B030D-6E8A-4147-A177-3AD203B41FA5}">
                      <a16:colId xmlns:a16="http://schemas.microsoft.com/office/drawing/2014/main" val="1929312961"/>
                    </a:ext>
                  </a:extLst>
                </a:gridCol>
              </a:tblGrid>
              <a:tr h="355600">
                <a:tc>
                  <a:txBody>
                    <a:bodyPr/>
                    <a:lstStyle/>
                    <a:p>
                      <a:r>
                        <a:rPr lang="en-US" sz="1500" dirty="0"/>
                        <a:t>Disabled</a:t>
                      </a:r>
                    </a:p>
                  </a:txBody>
                  <a:tcPr/>
                </a:tc>
                <a:tc>
                  <a:txBody>
                    <a:bodyPr/>
                    <a:lstStyle/>
                    <a:p>
                      <a:r>
                        <a:rPr lang="en-US" sz="1400" dirty="0"/>
                        <a:t>No Mac Learning, No Forward</a:t>
                      </a:r>
                      <a:r>
                        <a:rPr lang="en-US" sz="1400" baseline="0" dirty="0"/>
                        <a:t> Traffic and Does not receive BPDU</a:t>
                      </a:r>
                      <a:endParaRPr lang="en-US" sz="1400" dirty="0"/>
                    </a:p>
                  </a:txBody>
                  <a:tcPr/>
                </a:tc>
                <a:extLst>
                  <a:ext uri="{0D108BD9-81ED-4DB2-BD59-A6C34878D82A}">
                    <a16:rowId xmlns:a16="http://schemas.microsoft.com/office/drawing/2014/main" val="4050904318"/>
                  </a:ext>
                </a:extLst>
              </a:tr>
              <a:tr h="355600">
                <a:tc>
                  <a:txBody>
                    <a:bodyPr/>
                    <a:lstStyle/>
                    <a:p>
                      <a:r>
                        <a:rPr lang="en-US" sz="1500" dirty="0"/>
                        <a:t>Blocking</a:t>
                      </a:r>
                    </a:p>
                  </a:txBody>
                  <a:tcPr/>
                </a:tc>
                <a:tc>
                  <a:txBody>
                    <a:bodyPr/>
                    <a:lstStyle/>
                    <a:p>
                      <a:r>
                        <a:rPr lang="en-US" sz="1400" dirty="0"/>
                        <a:t>No Mac Learning, No Forward</a:t>
                      </a:r>
                      <a:r>
                        <a:rPr lang="en-US" sz="1400" baseline="0" dirty="0"/>
                        <a:t> Traffic and Receives BPDU</a:t>
                      </a:r>
                      <a:endParaRPr lang="en-US" sz="1400" dirty="0"/>
                    </a:p>
                  </a:txBody>
                  <a:tcPr/>
                </a:tc>
                <a:extLst>
                  <a:ext uri="{0D108BD9-81ED-4DB2-BD59-A6C34878D82A}">
                    <a16:rowId xmlns:a16="http://schemas.microsoft.com/office/drawing/2014/main" val="1076246192"/>
                  </a:ext>
                </a:extLst>
              </a:tr>
              <a:tr h="355600">
                <a:tc>
                  <a:txBody>
                    <a:bodyPr/>
                    <a:lstStyle/>
                    <a:p>
                      <a:r>
                        <a:rPr lang="en-US" sz="1500" dirty="0"/>
                        <a:t>Listening</a:t>
                      </a:r>
                    </a:p>
                  </a:txBody>
                  <a:tcPr/>
                </a:tc>
                <a:tc>
                  <a:txBody>
                    <a:bodyPr/>
                    <a:lstStyle/>
                    <a:p>
                      <a:r>
                        <a:rPr lang="en-US" sz="1400" dirty="0"/>
                        <a:t>No Mac Learning, No Forward</a:t>
                      </a:r>
                      <a:r>
                        <a:rPr lang="en-US" sz="1400" baseline="0" dirty="0"/>
                        <a:t> Traffic and Receives BPDU</a:t>
                      </a:r>
                      <a:endParaRPr lang="en-US" sz="1400" dirty="0"/>
                    </a:p>
                  </a:txBody>
                  <a:tcPr/>
                </a:tc>
                <a:extLst>
                  <a:ext uri="{0D108BD9-81ED-4DB2-BD59-A6C34878D82A}">
                    <a16:rowId xmlns:a16="http://schemas.microsoft.com/office/drawing/2014/main" val="2815714326"/>
                  </a:ext>
                </a:extLst>
              </a:tr>
              <a:tr h="548640">
                <a:tc>
                  <a:txBody>
                    <a:bodyPr/>
                    <a:lstStyle/>
                    <a:p>
                      <a:r>
                        <a:rPr lang="en-US" sz="1500" dirty="0"/>
                        <a:t>Learning</a:t>
                      </a:r>
                    </a:p>
                  </a:txBody>
                  <a:tcPr/>
                </a:tc>
                <a:tc>
                  <a:txBody>
                    <a:bodyPr/>
                    <a:lstStyle/>
                    <a:p>
                      <a:r>
                        <a:rPr lang="en-US" sz="1400" dirty="0"/>
                        <a:t>Mac Learning, No Forward</a:t>
                      </a:r>
                      <a:r>
                        <a:rPr lang="en-US" sz="1400" baseline="0" dirty="0"/>
                        <a:t> Traffic and Receives BPDU</a:t>
                      </a:r>
                      <a:endParaRPr lang="en-US" sz="1400" dirty="0"/>
                    </a:p>
                  </a:txBody>
                  <a:tcPr/>
                </a:tc>
                <a:extLst>
                  <a:ext uri="{0D108BD9-81ED-4DB2-BD59-A6C34878D82A}">
                    <a16:rowId xmlns:a16="http://schemas.microsoft.com/office/drawing/2014/main" val="1493890502"/>
                  </a:ext>
                </a:extLst>
              </a:tr>
              <a:tr h="355600">
                <a:tc>
                  <a:txBody>
                    <a:bodyPr/>
                    <a:lstStyle/>
                    <a:p>
                      <a:r>
                        <a:rPr lang="en-US" sz="1500" dirty="0"/>
                        <a:t>Forwarding</a:t>
                      </a:r>
                    </a:p>
                  </a:txBody>
                  <a:tcPr/>
                </a:tc>
                <a:tc>
                  <a:txBody>
                    <a:bodyPr/>
                    <a:lstStyle/>
                    <a:p>
                      <a:r>
                        <a:rPr lang="en-US" sz="1400" dirty="0"/>
                        <a:t>Mac Learning, Forward</a:t>
                      </a:r>
                      <a:r>
                        <a:rPr lang="en-US" sz="1400" baseline="0" dirty="0"/>
                        <a:t> Traffic and Receives BPDU</a:t>
                      </a:r>
                      <a:endParaRPr lang="en-US" sz="1400" dirty="0"/>
                    </a:p>
                  </a:txBody>
                  <a:tcPr/>
                </a:tc>
                <a:extLst>
                  <a:ext uri="{0D108BD9-81ED-4DB2-BD59-A6C34878D82A}">
                    <a16:rowId xmlns:a16="http://schemas.microsoft.com/office/drawing/2014/main" val="411632144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1155916721"/>
              </p:ext>
            </p:extLst>
          </p:nvPr>
        </p:nvGraphicFramePr>
        <p:xfrm>
          <a:off x="3048000" y="4597400"/>
          <a:ext cx="4800599" cy="1422400"/>
        </p:xfrm>
        <a:graphic>
          <a:graphicData uri="http://schemas.openxmlformats.org/drawingml/2006/table">
            <a:tbl>
              <a:tblPr bandRow="1">
                <a:tableStyleId>{5C22544A-7EE6-4342-B048-85BDC9FD1C3A}</a:tableStyleId>
              </a:tblPr>
              <a:tblGrid>
                <a:gridCol w="2324099">
                  <a:extLst>
                    <a:ext uri="{9D8B030D-6E8A-4147-A177-3AD203B41FA5}">
                      <a16:colId xmlns:a16="http://schemas.microsoft.com/office/drawing/2014/main" val="1203598872"/>
                    </a:ext>
                  </a:extLst>
                </a:gridCol>
                <a:gridCol w="2476500">
                  <a:extLst>
                    <a:ext uri="{9D8B030D-6E8A-4147-A177-3AD203B41FA5}">
                      <a16:colId xmlns:a16="http://schemas.microsoft.com/office/drawing/2014/main" val="1929312961"/>
                    </a:ext>
                  </a:extLst>
                </a:gridCol>
              </a:tblGrid>
              <a:tr h="355600">
                <a:tc>
                  <a:txBody>
                    <a:bodyPr/>
                    <a:lstStyle/>
                    <a:p>
                      <a:r>
                        <a:rPr lang="en-US" sz="1550" dirty="0"/>
                        <a:t>Root Port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50" dirty="0"/>
                        <a:t>Port to the root bridge</a:t>
                      </a:r>
                    </a:p>
                  </a:txBody>
                  <a:tcPr/>
                </a:tc>
                <a:extLst>
                  <a:ext uri="{0D108BD9-81ED-4DB2-BD59-A6C34878D82A}">
                    <a16:rowId xmlns:a16="http://schemas.microsoft.com/office/drawing/2014/main" val="4050904318"/>
                  </a:ext>
                </a:extLst>
              </a:tr>
              <a:tr h="355600">
                <a:tc>
                  <a:txBody>
                    <a:bodyPr/>
                    <a:lstStyle/>
                    <a:p>
                      <a:r>
                        <a:rPr lang="en-US" sz="1550" dirty="0"/>
                        <a:t>Designated Port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50" dirty="0"/>
                        <a:t>Port to lower segments</a:t>
                      </a:r>
                    </a:p>
                  </a:txBody>
                  <a:tcPr/>
                </a:tc>
                <a:extLst>
                  <a:ext uri="{0D108BD9-81ED-4DB2-BD59-A6C34878D82A}">
                    <a16:rowId xmlns:a16="http://schemas.microsoft.com/office/drawing/2014/main" val="1076246192"/>
                  </a:ext>
                </a:extLst>
              </a:tr>
              <a:tr h="355600">
                <a:tc>
                  <a:txBody>
                    <a:bodyPr/>
                    <a:lstStyle/>
                    <a:p>
                      <a:r>
                        <a:rPr lang="en-US" sz="1550" dirty="0"/>
                        <a:t>Non-Designated</a:t>
                      </a:r>
                      <a:r>
                        <a:rPr lang="en-US" sz="1550" baseline="0" dirty="0"/>
                        <a:t> Port</a:t>
                      </a:r>
                      <a:endParaRPr lang="en-US" sz="1550" dirty="0"/>
                    </a:p>
                  </a:txBody>
                  <a:tcPr/>
                </a:tc>
                <a:tc>
                  <a:txBody>
                    <a:bodyPr/>
                    <a:lstStyle/>
                    <a:p>
                      <a:r>
                        <a:rPr lang="en-US" sz="1450" dirty="0"/>
                        <a:t>Port that blocks traffic</a:t>
                      </a:r>
                    </a:p>
                  </a:txBody>
                  <a:tcPr/>
                </a:tc>
                <a:extLst>
                  <a:ext uri="{0D108BD9-81ED-4DB2-BD59-A6C34878D82A}">
                    <a16:rowId xmlns:a16="http://schemas.microsoft.com/office/drawing/2014/main" val="2815714326"/>
                  </a:ext>
                </a:extLst>
              </a:tr>
              <a:tr h="355600">
                <a:tc>
                  <a:txBody>
                    <a:bodyPr/>
                    <a:lstStyle/>
                    <a:p>
                      <a:r>
                        <a:rPr lang="en-US" sz="1550" dirty="0"/>
                        <a:t>Disabled</a:t>
                      </a:r>
                      <a:r>
                        <a:rPr lang="en-US" sz="1550" baseline="0" dirty="0"/>
                        <a:t> Port</a:t>
                      </a:r>
                      <a:endParaRPr lang="en-US" sz="1550" dirty="0"/>
                    </a:p>
                  </a:txBody>
                  <a:tcPr/>
                </a:tc>
                <a:tc>
                  <a:txBody>
                    <a:bodyPr/>
                    <a:lstStyle/>
                    <a:p>
                      <a:r>
                        <a:rPr lang="en-US" sz="1450" dirty="0"/>
                        <a:t>Non Participating</a:t>
                      </a:r>
                    </a:p>
                  </a:txBody>
                  <a:tcPr/>
                </a:tc>
                <a:extLst>
                  <a:ext uri="{0D108BD9-81ED-4DB2-BD59-A6C34878D82A}">
                    <a16:rowId xmlns:a16="http://schemas.microsoft.com/office/drawing/2014/main" val="1493890502"/>
                  </a:ext>
                </a:extLst>
              </a:tr>
            </a:tbl>
          </a:graphicData>
        </a:graphic>
      </p:graphicFrame>
      <p:sp>
        <p:nvSpPr>
          <p:cNvPr id="7" name="TextBox 6"/>
          <p:cNvSpPr txBox="1"/>
          <p:nvPr/>
        </p:nvSpPr>
        <p:spPr>
          <a:xfrm>
            <a:off x="685800" y="1626988"/>
            <a:ext cx="2133600" cy="430887"/>
          </a:xfrm>
          <a:prstGeom prst="rect">
            <a:avLst/>
          </a:prstGeom>
          <a:noFill/>
        </p:spPr>
        <p:txBody>
          <a:bodyPr wrap="square" rtlCol="0">
            <a:spAutoFit/>
          </a:bodyPr>
          <a:lstStyle/>
          <a:p>
            <a:pPr marL="342900" indent="-342900">
              <a:buFont typeface="Wingdings" panose="05000000000000000000" pitchFamily="2" charset="2"/>
              <a:buChar char="Ø"/>
            </a:pPr>
            <a:r>
              <a:rPr lang="en-US" sz="2200" dirty="0"/>
              <a:t>Port State</a:t>
            </a:r>
          </a:p>
        </p:txBody>
      </p:sp>
      <p:sp>
        <p:nvSpPr>
          <p:cNvPr id="8" name="TextBox 7"/>
          <p:cNvSpPr txBox="1"/>
          <p:nvPr/>
        </p:nvSpPr>
        <p:spPr>
          <a:xfrm>
            <a:off x="685800" y="4597400"/>
            <a:ext cx="2133600" cy="430887"/>
          </a:xfrm>
          <a:prstGeom prst="rect">
            <a:avLst/>
          </a:prstGeom>
          <a:noFill/>
        </p:spPr>
        <p:txBody>
          <a:bodyPr wrap="square" rtlCol="0">
            <a:spAutoFit/>
          </a:bodyPr>
          <a:lstStyle/>
          <a:p>
            <a:pPr marL="342900" indent="-342900">
              <a:buFont typeface="Wingdings" panose="05000000000000000000" pitchFamily="2" charset="2"/>
              <a:buChar char="Ø"/>
            </a:pPr>
            <a:r>
              <a:rPr lang="en-US" sz="2200" dirty="0"/>
              <a:t>Port Roles</a:t>
            </a:r>
          </a:p>
        </p:txBody>
      </p:sp>
    </p:spTree>
    <p:extLst>
      <p:ext uri="{BB962C8B-B14F-4D97-AF65-F5344CB8AC3E}">
        <p14:creationId xmlns:p14="http://schemas.microsoft.com/office/powerpoint/2010/main" val="21944986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a:spLocks noGrp="1"/>
          </p:cNvSpPr>
          <p:nvPr>
            <p:ph type="title"/>
          </p:nvPr>
        </p:nvSpPr>
        <p:spPr>
          <a:xfrm>
            <a:off x="180184" y="914400"/>
            <a:ext cx="3522218" cy="994172"/>
          </a:xfrm>
        </p:spPr>
        <p:txBody>
          <a:bodyPr>
            <a:normAutofit fontScale="90000"/>
          </a:bodyPr>
          <a:lstStyle/>
          <a:p>
            <a:r>
              <a:rPr lang="en-US" sz="3450" dirty="0"/>
              <a:t>  States of STP Ports</a:t>
            </a:r>
          </a:p>
        </p:txBody>
      </p:sp>
      <p:sp>
        <p:nvSpPr>
          <p:cNvPr id="10" name="TextBox 9"/>
          <p:cNvSpPr txBox="1"/>
          <p:nvPr/>
        </p:nvSpPr>
        <p:spPr>
          <a:xfrm>
            <a:off x="1005810" y="1908572"/>
            <a:ext cx="1870966" cy="3785652"/>
          </a:xfrm>
          <a:prstGeom prst="rect">
            <a:avLst/>
          </a:prstGeom>
          <a:noFill/>
        </p:spPr>
        <p:txBody>
          <a:bodyPr wrap="square" rtlCol="0">
            <a:spAutoFit/>
          </a:bodyPr>
          <a:lstStyle/>
          <a:p>
            <a:pPr marL="257175" indent="-257175">
              <a:buFont typeface="Arial" panose="020B0604020202020204" pitchFamily="34" charset="0"/>
              <a:buChar char="•"/>
            </a:pPr>
            <a:r>
              <a:rPr lang="en-US" sz="2400" dirty="0"/>
              <a:t>Blocking</a:t>
            </a:r>
          </a:p>
          <a:p>
            <a:pPr marL="257175" indent="-257175">
              <a:buFont typeface="Arial" panose="020B0604020202020204" pitchFamily="34" charset="0"/>
              <a:buChar char="•"/>
            </a:pPr>
            <a:endParaRPr lang="en-US" sz="2400" dirty="0"/>
          </a:p>
          <a:p>
            <a:pPr marL="257175" indent="-257175">
              <a:buFont typeface="Arial" panose="020B0604020202020204" pitchFamily="34" charset="0"/>
              <a:buChar char="•"/>
            </a:pPr>
            <a:r>
              <a:rPr lang="en-US" sz="2400" dirty="0"/>
              <a:t>Listening</a:t>
            </a:r>
          </a:p>
          <a:p>
            <a:pPr marL="257175" indent="-257175">
              <a:buFont typeface="Arial" panose="020B0604020202020204" pitchFamily="34" charset="0"/>
              <a:buChar char="•"/>
            </a:pPr>
            <a:endParaRPr lang="en-US" sz="2400" dirty="0"/>
          </a:p>
          <a:p>
            <a:pPr marL="257175" indent="-257175">
              <a:buFont typeface="Arial" panose="020B0604020202020204" pitchFamily="34" charset="0"/>
              <a:buChar char="•"/>
            </a:pPr>
            <a:r>
              <a:rPr lang="en-US" sz="2400" dirty="0"/>
              <a:t>Learning</a:t>
            </a:r>
          </a:p>
          <a:p>
            <a:pPr marL="257175" indent="-257175">
              <a:buFont typeface="Arial" panose="020B0604020202020204" pitchFamily="34" charset="0"/>
              <a:buChar char="•"/>
            </a:pPr>
            <a:endParaRPr lang="en-US" sz="2400" dirty="0"/>
          </a:p>
          <a:p>
            <a:pPr marL="257175" indent="-257175">
              <a:buFont typeface="Arial" panose="020B0604020202020204" pitchFamily="34" charset="0"/>
              <a:buChar char="•"/>
            </a:pPr>
            <a:r>
              <a:rPr lang="en-US" sz="2400" dirty="0"/>
              <a:t>Forwarding</a:t>
            </a:r>
          </a:p>
          <a:p>
            <a:pPr marL="257175" indent="-257175">
              <a:buFont typeface="Arial" panose="020B0604020202020204" pitchFamily="34" charset="0"/>
              <a:buChar char="•"/>
            </a:pPr>
            <a:endParaRPr lang="en-US" sz="2400" dirty="0"/>
          </a:p>
          <a:p>
            <a:pPr marL="257175" indent="-257175">
              <a:buFont typeface="Arial" panose="020B0604020202020204" pitchFamily="34" charset="0"/>
              <a:buChar char="•"/>
            </a:pPr>
            <a:r>
              <a:rPr lang="en-US" sz="2400" dirty="0"/>
              <a:t>Disabled</a:t>
            </a:r>
          </a:p>
          <a:p>
            <a:pPr marL="257175" indent="-257175">
              <a:buFont typeface="Arial" panose="020B0604020202020204" pitchFamily="34" charset="0"/>
              <a:buChar char="•"/>
            </a:pPr>
            <a:endParaRPr lang="en-US" sz="2400" dirty="0"/>
          </a:p>
        </p:txBody>
      </p:sp>
      <p:pic>
        <p:nvPicPr>
          <p:cNvPr id="12" name="Content Placeholder 5"/>
          <p:cNvPicPr>
            <a:picLocks noChangeAspect="1"/>
          </p:cNvPicPr>
          <p:nvPr/>
        </p:nvPicPr>
        <p:blipFill>
          <a:blip r:embed="rId2"/>
          <a:stretch>
            <a:fillRect/>
          </a:stretch>
        </p:blipFill>
        <p:spPr>
          <a:xfrm>
            <a:off x="3551078" y="533400"/>
            <a:ext cx="5288122" cy="5410200"/>
          </a:xfrm>
          <a:prstGeom prst="rect">
            <a:avLst/>
          </a:prstGeom>
        </p:spPr>
      </p:pic>
      <p:sp>
        <p:nvSpPr>
          <p:cNvPr id="2" name="TextBox 1"/>
          <p:cNvSpPr txBox="1"/>
          <p:nvPr/>
        </p:nvSpPr>
        <p:spPr>
          <a:xfrm>
            <a:off x="4724149" y="5943600"/>
            <a:ext cx="2895600" cy="369332"/>
          </a:xfrm>
          <a:prstGeom prst="rect">
            <a:avLst/>
          </a:prstGeom>
          <a:noFill/>
        </p:spPr>
        <p:txBody>
          <a:bodyPr wrap="square" rtlCol="0">
            <a:spAutoFit/>
          </a:bodyPr>
          <a:lstStyle/>
          <a:p>
            <a:r>
              <a:rPr lang="en-US" dirty="0"/>
              <a:t>Figure: State Diagram of STP.</a:t>
            </a:r>
          </a:p>
        </p:txBody>
      </p:sp>
    </p:spTree>
    <p:extLst>
      <p:ext uri="{BB962C8B-B14F-4D97-AF65-F5344CB8AC3E}">
        <p14:creationId xmlns:p14="http://schemas.microsoft.com/office/powerpoint/2010/main" val="39072574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Rapid STP</a:t>
            </a:r>
          </a:p>
        </p:txBody>
      </p:sp>
      <p:sp>
        <p:nvSpPr>
          <p:cNvPr id="3" name="Content Placeholder 2"/>
          <p:cNvSpPr>
            <a:spLocks noGrp="1"/>
          </p:cNvSpPr>
          <p:nvPr>
            <p:ph idx="1"/>
          </p:nvPr>
        </p:nvSpPr>
        <p:spPr>
          <a:xfrm>
            <a:off x="457200" y="1722437"/>
            <a:ext cx="8229600" cy="4525963"/>
          </a:xfrm>
        </p:spPr>
        <p:txBody>
          <a:bodyPr>
            <a:normAutofit/>
          </a:bodyPr>
          <a:lstStyle/>
          <a:p>
            <a:r>
              <a:rPr lang="en-US" sz="2400" dirty="0"/>
              <a:t>RSTP provides significantly faster spanning tree convergence during creation and even after a topology change, introducing new convergence behaviors and bridge port roles to do this.</a:t>
            </a:r>
          </a:p>
          <a:p>
            <a:endParaRPr lang="en-US" sz="2400" dirty="0"/>
          </a:p>
          <a:p>
            <a:r>
              <a:rPr lang="en-US" sz="2400" dirty="0"/>
              <a:t>IEEE introduced Rapid Spanning Tree Protocol (RSTP) as 802.1w in 2011.</a:t>
            </a:r>
          </a:p>
          <a:p>
            <a:endParaRPr lang="en-US" sz="2400" dirty="0"/>
          </a:p>
          <a:p>
            <a:r>
              <a:rPr lang="en-US" sz="2400" dirty="0"/>
              <a:t>RSTP is backward compatible; it is designed to be compatible and interoperable with the legacy STP. </a:t>
            </a:r>
          </a:p>
        </p:txBody>
      </p:sp>
    </p:spTree>
    <p:extLst>
      <p:ext uri="{BB962C8B-B14F-4D97-AF65-F5344CB8AC3E}">
        <p14:creationId xmlns:p14="http://schemas.microsoft.com/office/powerpoint/2010/main" val="27112412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304800"/>
            <a:ext cx="4495800" cy="1143000"/>
          </a:xfrm>
        </p:spPr>
        <p:txBody>
          <a:bodyPr>
            <a:normAutofit/>
          </a:bodyPr>
          <a:lstStyle/>
          <a:p>
            <a:pPr algn="l"/>
            <a:r>
              <a:rPr lang="en-US" sz="4200" dirty="0"/>
              <a:t>Operation of RSTP</a:t>
            </a:r>
          </a:p>
        </p:txBody>
      </p:sp>
      <p:sp>
        <p:nvSpPr>
          <p:cNvPr id="3" name="Content Placeholder 2"/>
          <p:cNvSpPr>
            <a:spLocks noGrp="1"/>
          </p:cNvSpPr>
          <p:nvPr>
            <p:ph idx="1"/>
          </p:nvPr>
        </p:nvSpPr>
        <p:spPr>
          <a:xfrm>
            <a:off x="228600" y="1535668"/>
            <a:ext cx="3886200" cy="4560332"/>
          </a:xfrm>
        </p:spPr>
        <p:txBody>
          <a:bodyPr>
            <a:normAutofit fontScale="92500" lnSpcReduction="10000"/>
          </a:bodyPr>
          <a:lstStyle/>
          <a:p>
            <a:r>
              <a:rPr lang="en-US" sz="2600" dirty="0"/>
              <a:t>RSTP operation is similar to STP but its faster because:</a:t>
            </a:r>
          </a:p>
          <a:p>
            <a:pPr lvl="1"/>
            <a:r>
              <a:rPr lang="en-US" sz="2400" dirty="0"/>
              <a:t>RSTP only has to wait 3*Hello (default 6 seconds).</a:t>
            </a:r>
          </a:p>
          <a:p>
            <a:pPr lvl="1"/>
            <a:r>
              <a:rPr lang="en-US" sz="2400" dirty="0"/>
              <a:t>It eliminates the forward delay (default 15 seconds) time in Listening States.</a:t>
            </a:r>
          </a:p>
          <a:p>
            <a:pPr lvl="1"/>
            <a:r>
              <a:rPr lang="en-US" sz="2400" dirty="0"/>
              <a:t>It eliminates the forward delay (default 15 seconds) time in Learning States.</a:t>
            </a:r>
          </a:p>
        </p:txBody>
      </p:sp>
      <p:sp>
        <p:nvSpPr>
          <p:cNvPr id="5" name="TextBox 4"/>
          <p:cNvSpPr txBox="1"/>
          <p:nvPr/>
        </p:nvSpPr>
        <p:spPr>
          <a:xfrm>
            <a:off x="5613670" y="5562600"/>
            <a:ext cx="1752600" cy="369332"/>
          </a:xfrm>
          <a:prstGeom prst="rect">
            <a:avLst/>
          </a:prstGeom>
          <a:noFill/>
        </p:spPr>
        <p:txBody>
          <a:bodyPr wrap="square" rtlCol="0">
            <a:spAutoFit/>
          </a:bodyPr>
          <a:lstStyle/>
          <a:p>
            <a:pPr algn="ctr"/>
            <a:r>
              <a:rPr lang="en-US" dirty="0"/>
              <a:t>Figure: RSTP</a:t>
            </a:r>
          </a:p>
        </p:txBody>
      </p:sp>
      <p:pic>
        <p:nvPicPr>
          <p:cNvPr id="6" name="Picture 5"/>
          <p:cNvPicPr>
            <a:picLocks noChangeAspect="1"/>
          </p:cNvPicPr>
          <p:nvPr/>
        </p:nvPicPr>
        <p:blipFill>
          <a:blip r:embed="rId2"/>
          <a:stretch>
            <a:fillRect/>
          </a:stretch>
        </p:blipFill>
        <p:spPr>
          <a:xfrm>
            <a:off x="4114800" y="1247984"/>
            <a:ext cx="4902208" cy="4314616"/>
          </a:xfrm>
          <a:prstGeom prst="rect">
            <a:avLst/>
          </a:prstGeom>
        </p:spPr>
      </p:pic>
    </p:spTree>
    <p:extLst>
      <p:ext uri="{BB962C8B-B14F-4D97-AF65-F5344CB8AC3E}">
        <p14:creationId xmlns:p14="http://schemas.microsoft.com/office/powerpoint/2010/main" val="42220625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RSTP Port State &amp; Roles</a:t>
            </a:r>
          </a:p>
        </p:txBody>
      </p:sp>
      <p:sp>
        <p:nvSpPr>
          <p:cNvPr id="9" name="TextBox 8"/>
          <p:cNvSpPr txBox="1"/>
          <p:nvPr/>
        </p:nvSpPr>
        <p:spPr>
          <a:xfrm>
            <a:off x="1066800" y="1610139"/>
            <a:ext cx="2133600" cy="430887"/>
          </a:xfrm>
          <a:prstGeom prst="rect">
            <a:avLst/>
          </a:prstGeom>
          <a:noFill/>
        </p:spPr>
        <p:txBody>
          <a:bodyPr wrap="square" rtlCol="0">
            <a:spAutoFit/>
          </a:bodyPr>
          <a:lstStyle/>
          <a:p>
            <a:pPr marL="342900" indent="-342900">
              <a:buFont typeface="Wingdings" panose="05000000000000000000" pitchFamily="2" charset="2"/>
              <a:buChar char="Ø"/>
            </a:pPr>
            <a:r>
              <a:rPr lang="en-US" sz="2200" dirty="0"/>
              <a:t>Port State</a:t>
            </a:r>
          </a:p>
        </p:txBody>
      </p:sp>
      <p:sp>
        <p:nvSpPr>
          <p:cNvPr id="10" name="TextBox 9"/>
          <p:cNvSpPr txBox="1"/>
          <p:nvPr/>
        </p:nvSpPr>
        <p:spPr>
          <a:xfrm>
            <a:off x="1066800" y="4038600"/>
            <a:ext cx="2133600" cy="430887"/>
          </a:xfrm>
          <a:prstGeom prst="rect">
            <a:avLst/>
          </a:prstGeom>
          <a:noFill/>
        </p:spPr>
        <p:txBody>
          <a:bodyPr wrap="square" rtlCol="0">
            <a:spAutoFit/>
          </a:bodyPr>
          <a:lstStyle/>
          <a:p>
            <a:pPr marL="342900" indent="-342900">
              <a:buFont typeface="Wingdings" panose="05000000000000000000" pitchFamily="2" charset="2"/>
              <a:buChar char="Ø"/>
            </a:pPr>
            <a:r>
              <a:rPr lang="en-US" sz="2200" dirty="0"/>
              <a:t>Port Roles</a:t>
            </a:r>
          </a:p>
        </p:txBody>
      </p:sp>
      <p:graphicFrame>
        <p:nvGraphicFramePr>
          <p:cNvPr id="11" name="Table 10"/>
          <p:cNvGraphicFramePr>
            <a:graphicFrameLocks noGrp="1"/>
          </p:cNvGraphicFramePr>
          <p:nvPr>
            <p:extLst>
              <p:ext uri="{D42A27DB-BD31-4B8C-83A1-F6EECF244321}">
                <p14:modId xmlns:p14="http://schemas.microsoft.com/office/powerpoint/2010/main" val="3109155093"/>
              </p:ext>
            </p:extLst>
          </p:nvPr>
        </p:nvGraphicFramePr>
        <p:xfrm>
          <a:off x="3276600" y="4038600"/>
          <a:ext cx="4953000" cy="1922447"/>
        </p:xfrm>
        <a:graphic>
          <a:graphicData uri="http://schemas.openxmlformats.org/drawingml/2006/table">
            <a:tbl>
              <a:tblPr bandRow="1">
                <a:tableStyleId>{5C22544A-7EE6-4342-B048-85BDC9FD1C3A}</a:tableStyleId>
              </a:tblPr>
              <a:tblGrid>
                <a:gridCol w="1905000">
                  <a:extLst>
                    <a:ext uri="{9D8B030D-6E8A-4147-A177-3AD203B41FA5}">
                      <a16:colId xmlns:a16="http://schemas.microsoft.com/office/drawing/2014/main" val="1203598872"/>
                    </a:ext>
                  </a:extLst>
                </a:gridCol>
                <a:gridCol w="3048000">
                  <a:extLst>
                    <a:ext uri="{9D8B030D-6E8A-4147-A177-3AD203B41FA5}">
                      <a16:colId xmlns:a16="http://schemas.microsoft.com/office/drawing/2014/main" val="1929312961"/>
                    </a:ext>
                  </a:extLst>
                </a:gridCol>
              </a:tblGrid>
              <a:tr h="381000">
                <a:tc>
                  <a:txBody>
                    <a:bodyPr/>
                    <a:lstStyle/>
                    <a:p>
                      <a:r>
                        <a:rPr lang="en-US" sz="1600" dirty="0"/>
                        <a:t>Root Port</a:t>
                      </a:r>
                    </a:p>
                  </a:txBody>
                  <a:tcPr/>
                </a:tc>
                <a:tc>
                  <a:txBody>
                    <a:bodyPr/>
                    <a:lstStyle/>
                    <a:p>
                      <a:r>
                        <a:rPr lang="en-US" sz="1600" dirty="0"/>
                        <a:t>Port to the root bridge</a:t>
                      </a:r>
                    </a:p>
                  </a:txBody>
                  <a:tcPr/>
                </a:tc>
                <a:extLst>
                  <a:ext uri="{0D108BD9-81ED-4DB2-BD59-A6C34878D82A}">
                    <a16:rowId xmlns:a16="http://schemas.microsoft.com/office/drawing/2014/main" val="1742862706"/>
                  </a:ext>
                </a:extLst>
              </a:tr>
              <a:tr h="385420">
                <a:tc>
                  <a:txBody>
                    <a:bodyPr/>
                    <a:lstStyle/>
                    <a:p>
                      <a:r>
                        <a:rPr lang="en-US" sz="1600" dirty="0"/>
                        <a:t>Designated</a:t>
                      </a:r>
                      <a:r>
                        <a:rPr lang="en-US" sz="1600" baseline="0" dirty="0"/>
                        <a:t> Port</a:t>
                      </a:r>
                      <a:endParaRPr lang="en-US" sz="1600" dirty="0"/>
                    </a:p>
                  </a:txBody>
                  <a:tcPr/>
                </a:tc>
                <a:tc>
                  <a:txBody>
                    <a:bodyPr/>
                    <a:lstStyle/>
                    <a:p>
                      <a:r>
                        <a:rPr lang="en-US" sz="1600" dirty="0"/>
                        <a:t>Port to lower segments</a:t>
                      </a:r>
                    </a:p>
                  </a:txBody>
                  <a:tcPr/>
                </a:tc>
                <a:extLst>
                  <a:ext uri="{0D108BD9-81ED-4DB2-BD59-A6C34878D82A}">
                    <a16:rowId xmlns:a16="http://schemas.microsoft.com/office/drawing/2014/main" val="4050904318"/>
                  </a:ext>
                </a:extLst>
              </a:tr>
              <a:tr h="394027">
                <a:tc>
                  <a:txBody>
                    <a:bodyPr/>
                    <a:lstStyle/>
                    <a:p>
                      <a:r>
                        <a:rPr lang="en-US" sz="1600" dirty="0"/>
                        <a:t>Alternate</a:t>
                      </a:r>
                      <a:r>
                        <a:rPr lang="en-US" sz="1600" baseline="0" dirty="0"/>
                        <a:t> Port</a:t>
                      </a:r>
                      <a:endParaRPr lang="en-US" sz="1600" dirty="0"/>
                    </a:p>
                  </a:txBody>
                  <a:tcPr/>
                </a:tc>
                <a:tc>
                  <a:txBody>
                    <a:bodyPr/>
                    <a:lstStyle/>
                    <a:p>
                      <a:r>
                        <a:rPr lang="en-US" sz="1600" dirty="0"/>
                        <a:t>Backup root</a:t>
                      </a:r>
                      <a:r>
                        <a:rPr lang="en-US" sz="1600" baseline="0" dirty="0"/>
                        <a:t> port</a:t>
                      </a:r>
                      <a:endParaRPr lang="en-US" sz="1600" dirty="0"/>
                    </a:p>
                  </a:txBody>
                  <a:tcPr/>
                </a:tc>
                <a:extLst>
                  <a:ext uri="{0D108BD9-81ED-4DB2-BD59-A6C34878D82A}">
                    <a16:rowId xmlns:a16="http://schemas.microsoft.com/office/drawing/2014/main" val="669068048"/>
                  </a:ext>
                </a:extLst>
              </a:tr>
              <a:tr h="412587">
                <a:tc>
                  <a:txBody>
                    <a:bodyPr/>
                    <a:lstStyle/>
                    <a:p>
                      <a:r>
                        <a:rPr lang="en-US" sz="1600" dirty="0"/>
                        <a:t>Backup Port</a:t>
                      </a:r>
                    </a:p>
                  </a:txBody>
                  <a:tcPr/>
                </a:tc>
                <a:tc>
                  <a:txBody>
                    <a:bodyPr/>
                    <a:lstStyle/>
                    <a:p>
                      <a:r>
                        <a:rPr lang="en-US" sz="1600" dirty="0"/>
                        <a:t>Backup</a:t>
                      </a:r>
                      <a:r>
                        <a:rPr lang="en-US" sz="1600" baseline="0" dirty="0"/>
                        <a:t> designated port</a:t>
                      </a:r>
                      <a:endParaRPr lang="en-US" sz="1600" dirty="0"/>
                    </a:p>
                  </a:txBody>
                  <a:tcPr/>
                </a:tc>
                <a:extLst>
                  <a:ext uri="{0D108BD9-81ED-4DB2-BD59-A6C34878D82A}">
                    <a16:rowId xmlns:a16="http://schemas.microsoft.com/office/drawing/2014/main" val="2605755112"/>
                  </a:ext>
                </a:extLst>
              </a:tr>
              <a:tr h="349413">
                <a:tc>
                  <a:txBody>
                    <a:bodyPr/>
                    <a:lstStyle/>
                    <a:p>
                      <a:r>
                        <a:rPr lang="en-US" sz="1600" dirty="0"/>
                        <a:t>Disabled Port</a:t>
                      </a:r>
                    </a:p>
                  </a:txBody>
                  <a:tcPr/>
                </a:tc>
                <a:tc>
                  <a:txBody>
                    <a:bodyPr/>
                    <a:lstStyle/>
                    <a:p>
                      <a:r>
                        <a:rPr lang="en-US" sz="1600" dirty="0"/>
                        <a:t>Non</a:t>
                      </a:r>
                      <a:r>
                        <a:rPr lang="en-US" sz="1600" baseline="0" dirty="0"/>
                        <a:t> </a:t>
                      </a:r>
                      <a:r>
                        <a:rPr lang="en-US" sz="1600" dirty="0"/>
                        <a:t>participating</a:t>
                      </a:r>
                      <a:r>
                        <a:rPr lang="en-US" sz="1600" baseline="0" dirty="0"/>
                        <a:t>.</a:t>
                      </a:r>
                      <a:endParaRPr lang="en-US" sz="1600" dirty="0"/>
                    </a:p>
                  </a:txBody>
                  <a:tcPr/>
                </a:tc>
                <a:extLst>
                  <a:ext uri="{0D108BD9-81ED-4DB2-BD59-A6C34878D82A}">
                    <a16:rowId xmlns:a16="http://schemas.microsoft.com/office/drawing/2014/main" val="2387130241"/>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891585775"/>
              </p:ext>
            </p:extLst>
          </p:nvPr>
        </p:nvGraphicFramePr>
        <p:xfrm>
          <a:off x="3276600" y="1600200"/>
          <a:ext cx="4953000" cy="1737360"/>
        </p:xfrm>
        <a:graphic>
          <a:graphicData uri="http://schemas.openxmlformats.org/drawingml/2006/table">
            <a:tbl>
              <a:tblPr bandRow="1">
                <a:tableStyleId>{5C22544A-7EE6-4342-B048-85BDC9FD1C3A}</a:tableStyleId>
              </a:tblPr>
              <a:tblGrid>
                <a:gridCol w="1447800">
                  <a:extLst>
                    <a:ext uri="{9D8B030D-6E8A-4147-A177-3AD203B41FA5}">
                      <a16:colId xmlns:a16="http://schemas.microsoft.com/office/drawing/2014/main" val="1203598872"/>
                    </a:ext>
                  </a:extLst>
                </a:gridCol>
                <a:gridCol w="3505200">
                  <a:extLst>
                    <a:ext uri="{9D8B030D-6E8A-4147-A177-3AD203B41FA5}">
                      <a16:colId xmlns:a16="http://schemas.microsoft.com/office/drawing/2014/main" val="1929312961"/>
                    </a:ext>
                  </a:extLst>
                </a:gridCol>
              </a:tblGrid>
              <a:tr h="355600">
                <a:tc>
                  <a:txBody>
                    <a:bodyPr/>
                    <a:lstStyle/>
                    <a:p>
                      <a:r>
                        <a:rPr lang="en-US" sz="1600" dirty="0"/>
                        <a:t>Forwarding</a:t>
                      </a:r>
                    </a:p>
                  </a:txBody>
                  <a:tcPr/>
                </a:tc>
                <a:tc>
                  <a:txBody>
                    <a:bodyPr/>
                    <a:lstStyle/>
                    <a:p>
                      <a:r>
                        <a:rPr lang="en-US" sz="1600" dirty="0"/>
                        <a:t>Mac Learning</a:t>
                      </a:r>
                    </a:p>
                    <a:p>
                      <a:r>
                        <a:rPr lang="en-US" sz="1600" dirty="0"/>
                        <a:t>Forward</a:t>
                      </a:r>
                      <a:r>
                        <a:rPr lang="en-US" sz="1600" baseline="0" dirty="0"/>
                        <a:t> Traffic</a:t>
                      </a:r>
                      <a:endParaRPr lang="en-US" sz="1600" dirty="0"/>
                    </a:p>
                  </a:txBody>
                  <a:tcPr/>
                </a:tc>
                <a:extLst>
                  <a:ext uri="{0D108BD9-81ED-4DB2-BD59-A6C34878D82A}">
                    <a16:rowId xmlns:a16="http://schemas.microsoft.com/office/drawing/2014/main" val="1742862706"/>
                  </a:ext>
                </a:extLst>
              </a:tr>
              <a:tr h="355600">
                <a:tc>
                  <a:txBody>
                    <a:bodyPr/>
                    <a:lstStyle/>
                    <a:p>
                      <a:r>
                        <a:rPr lang="en-US" sz="1600" dirty="0"/>
                        <a:t>Learning</a:t>
                      </a:r>
                    </a:p>
                  </a:txBody>
                  <a:tcPr/>
                </a:tc>
                <a:tc>
                  <a:txBody>
                    <a:bodyPr/>
                    <a:lstStyle/>
                    <a:p>
                      <a:r>
                        <a:rPr lang="en-US" sz="1600" dirty="0"/>
                        <a:t>Mac Learning</a:t>
                      </a:r>
                    </a:p>
                    <a:p>
                      <a:r>
                        <a:rPr lang="en-US" sz="1600" dirty="0"/>
                        <a:t>No Forward</a:t>
                      </a:r>
                      <a:r>
                        <a:rPr lang="en-US" sz="1600" baseline="0" dirty="0"/>
                        <a:t> Traffic</a:t>
                      </a:r>
                      <a:endParaRPr lang="en-US" sz="1600" dirty="0"/>
                    </a:p>
                  </a:txBody>
                  <a:tcPr/>
                </a:tc>
                <a:extLst>
                  <a:ext uri="{0D108BD9-81ED-4DB2-BD59-A6C34878D82A}">
                    <a16:rowId xmlns:a16="http://schemas.microsoft.com/office/drawing/2014/main" val="4050904318"/>
                  </a:ext>
                </a:extLst>
              </a:tr>
              <a:tr h="355600">
                <a:tc>
                  <a:txBody>
                    <a:bodyPr/>
                    <a:lstStyle/>
                    <a:p>
                      <a:r>
                        <a:rPr lang="en-US" sz="1600" dirty="0"/>
                        <a:t>Disabled</a:t>
                      </a:r>
                    </a:p>
                  </a:txBody>
                  <a:tcPr/>
                </a:tc>
                <a:tc>
                  <a:txBody>
                    <a:bodyPr/>
                    <a:lstStyle/>
                    <a:p>
                      <a:r>
                        <a:rPr lang="en-US" sz="1600" dirty="0"/>
                        <a:t>No Mac Learning</a:t>
                      </a:r>
                    </a:p>
                    <a:p>
                      <a:r>
                        <a:rPr lang="en-US" sz="1600" dirty="0"/>
                        <a:t>No Forward</a:t>
                      </a:r>
                      <a:r>
                        <a:rPr lang="en-US" sz="1600" baseline="0" dirty="0"/>
                        <a:t> Traffic</a:t>
                      </a:r>
                      <a:endParaRPr lang="en-US" sz="1600" dirty="0"/>
                    </a:p>
                  </a:txBody>
                  <a:tcPr/>
                </a:tc>
                <a:extLst>
                  <a:ext uri="{0D108BD9-81ED-4DB2-BD59-A6C34878D82A}">
                    <a16:rowId xmlns:a16="http://schemas.microsoft.com/office/drawing/2014/main" val="669068048"/>
                  </a:ext>
                </a:extLst>
              </a:tr>
            </a:tbl>
          </a:graphicData>
        </a:graphic>
      </p:graphicFrame>
    </p:spTree>
    <p:extLst>
      <p:ext uri="{BB962C8B-B14F-4D97-AF65-F5344CB8AC3E}">
        <p14:creationId xmlns:p14="http://schemas.microsoft.com/office/powerpoint/2010/main" val="27004073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82454"/>
            <a:ext cx="8146256" cy="1143000"/>
          </a:xfrm>
        </p:spPr>
        <p:txBody>
          <a:bodyPr/>
          <a:lstStyle/>
          <a:p>
            <a:r>
              <a:rPr lang="en-US" dirty="0"/>
              <a:t>RSTP Ports</a:t>
            </a:r>
          </a:p>
        </p:txBody>
      </p:sp>
      <p:pic>
        <p:nvPicPr>
          <p:cNvPr id="5" name="Picture 4"/>
          <p:cNvPicPr>
            <a:picLocks noChangeAspect="1"/>
          </p:cNvPicPr>
          <p:nvPr/>
        </p:nvPicPr>
        <p:blipFill>
          <a:blip r:embed="rId2"/>
          <a:stretch>
            <a:fillRect/>
          </a:stretch>
        </p:blipFill>
        <p:spPr>
          <a:xfrm>
            <a:off x="2362200" y="1524000"/>
            <a:ext cx="2590800" cy="4702264"/>
          </a:xfrm>
          <a:prstGeom prst="rect">
            <a:avLst/>
          </a:prstGeom>
        </p:spPr>
      </p:pic>
      <p:sp>
        <p:nvSpPr>
          <p:cNvPr id="6" name="TextBox 5"/>
          <p:cNvSpPr txBox="1"/>
          <p:nvPr/>
        </p:nvSpPr>
        <p:spPr>
          <a:xfrm>
            <a:off x="457200" y="2057400"/>
            <a:ext cx="2019300" cy="3970318"/>
          </a:xfrm>
          <a:prstGeom prst="rect">
            <a:avLst/>
          </a:prstGeom>
          <a:noFill/>
        </p:spPr>
        <p:txBody>
          <a:bodyPr wrap="square" rtlCol="0">
            <a:spAutoFit/>
          </a:bodyPr>
          <a:lstStyle/>
          <a:p>
            <a:pPr marL="285750" indent="-285750">
              <a:buFont typeface="Wingdings" panose="05000000000000000000" pitchFamily="2" charset="2"/>
              <a:buChar char="Ø"/>
            </a:pPr>
            <a:r>
              <a:rPr lang="en-US" dirty="0"/>
              <a:t>Root Port</a:t>
            </a:r>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r>
              <a:rPr lang="en-US" dirty="0"/>
              <a:t>Designated Port</a:t>
            </a:r>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endParaRPr lang="en-US" dirty="0"/>
          </a:p>
          <a:p>
            <a:endParaRPr lang="en-US" dirty="0"/>
          </a:p>
          <a:p>
            <a:pPr marL="285750" indent="-285750">
              <a:buFont typeface="Wingdings" panose="05000000000000000000" pitchFamily="2" charset="2"/>
              <a:buChar char="Ø"/>
            </a:pPr>
            <a:r>
              <a:rPr lang="en-US" dirty="0"/>
              <a:t>Backup Port</a:t>
            </a:r>
          </a:p>
          <a:p>
            <a:pPr marL="285750" indent="-285750">
              <a:buFont typeface="Wingdings" panose="05000000000000000000" pitchFamily="2" charset="2"/>
              <a:buChar char="Ø"/>
            </a:pPr>
            <a:endParaRPr lang="en-US" dirty="0"/>
          </a:p>
          <a:p>
            <a:endParaRPr lang="en-US" dirty="0"/>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r>
              <a:rPr lang="en-US" dirty="0"/>
              <a:t>Alternate Port</a:t>
            </a:r>
          </a:p>
          <a:p>
            <a:pPr marL="285750" indent="-285750">
              <a:buFont typeface="Wingdings" panose="05000000000000000000" pitchFamily="2" charset="2"/>
              <a:buChar char="Ø"/>
            </a:pPr>
            <a:endParaRPr lang="en-US" dirty="0"/>
          </a:p>
        </p:txBody>
      </p:sp>
      <p:graphicFrame>
        <p:nvGraphicFramePr>
          <p:cNvPr id="8" name="Table 7"/>
          <p:cNvGraphicFramePr>
            <a:graphicFrameLocks noGrp="1"/>
          </p:cNvGraphicFramePr>
          <p:nvPr>
            <p:extLst>
              <p:ext uri="{D42A27DB-BD31-4B8C-83A1-F6EECF244321}">
                <p14:modId xmlns:p14="http://schemas.microsoft.com/office/powerpoint/2010/main" val="2418963650"/>
              </p:ext>
            </p:extLst>
          </p:nvPr>
        </p:nvGraphicFramePr>
        <p:xfrm>
          <a:off x="5562600" y="3031852"/>
          <a:ext cx="3040856" cy="1686559"/>
        </p:xfrm>
        <a:graphic>
          <a:graphicData uri="http://schemas.openxmlformats.org/drawingml/2006/table">
            <a:tbl>
              <a:tblPr firstRow="1" bandRow="1">
                <a:tableStyleId>{5C22544A-7EE6-4342-B048-85BDC9FD1C3A}</a:tableStyleId>
              </a:tblPr>
              <a:tblGrid>
                <a:gridCol w="1520428">
                  <a:extLst>
                    <a:ext uri="{9D8B030D-6E8A-4147-A177-3AD203B41FA5}">
                      <a16:colId xmlns:a16="http://schemas.microsoft.com/office/drawing/2014/main" val="1203598872"/>
                    </a:ext>
                  </a:extLst>
                </a:gridCol>
                <a:gridCol w="1520428">
                  <a:extLst>
                    <a:ext uri="{9D8B030D-6E8A-4147-A177-3AD203B41FA5}">
                      <a16:colId xmlns:a16="http://schemas.microsoft.com/office/drawing/2014/main" val="1929312961"/>
                    </a:ext>
                  </a:extLst>
                </a:gridCol>
              </a:tblGrid>
              <a:tr h="345439">
                <a:tc>
                  <a:txBody>
                    <a:bodyPr/>
                    <a:lstStyle/>
                    <a:p>
                      <a:r>
                        <a:rPr lang="en-US" sz="1600" dirty="0"/>
                        <a:t>Port Speed</a:t>
                      </a:r>
                    </a:p>
                  </a:txBody>
                  <a:tcPr/>
                </a:tc>
                <a:tc>
                  <a:txBody>
                    <a:bodyPr/>
                    <a:lstStyle/>
                    <a:p>
                      <a:r>
                        <a:rPr lang="en-US" sz="1600" dirty="0"/>
                        <a:t>Port</a:t>
                      </a:r>
                      <a:r>
                        <a:rPr lang="en-US" sz="1600" baseline="0" dirty="0"/>
                        <a:t> Cost</a:t>
                      </a:r>
                      <a:endParaRPr lang="en-US" sz="1600" dirty="0"/>
                    </a:p>
                  </a:txBody>
                  <a:tcPr/>
                </a:tc>
                <a:extLst>
                  <a:ext uri="{0D108BD9-81ED-4DB2-BD59-A6C34878D82A}">
                    <a16:rowId xmlns:a16="http://schemas.microsoft.com/office/drawing/2014/main" val="1742862706"/>
                  </a:ext>
                </a:extLst>
              </a:tr>
              <a:tr h="302260">
                <a:tc>
                  <a:txBody>
                    <a:bodyPr/>
                    <a:lstStyle/>
                    <a:p>
                      <a:r>
                        <a:rPr lang="en-US" sz="1600" dirty="0"/>
                        <a:t>10 </a:t>
                      </a:r>
                      <a:r>
                        <a:rPr lang="en-US" sz="1600" dirty="0" err="1"/>
                        <a:t>Mbps</a:t>
                      </a:r>
                      <a:endParaRPr lang="en-US" sz="1600" dirty="0"/>
                    </a:p>
                  </a:txBody>
                  <a:tcPr/>
                </a:tc>
                <a:tc>
                  <a:txBody>
                    <a:bodyPr/>
                    <a:lstStyle/>
                    <a:p>
                      <a:r>
                        <a:rPr lang="en-US" sz="1600" dirty="0"/>
                        <a:t>100</a:t>
                      </a:r>
                    </a:p>
                  </a:txBody>
                  <a:tcPr/>
                </a:tc>
                <a:extLst>
                  <a:ext uri="{0D108BD9-81ED-4DB2-BD59-A6C34878D82A}">
                    <a16:rowId xmlns:a16="http://schemas.microsoft.com/office/drawing/2014/main" val="4050904318"/>
                  </a:ext>
                </a:extLst>
              </a:tr>
              <a:tr h="307340">
                <a:tc>
                  <a:txBody>
                    <a:bodyPr/>
                    <a:lstStyle/>
                    <a:p>
                      <a:r>
                        <a:rPr lang="en-US" sz="1600" dirty="0"/>
                        <a:t>100 </a:t>
                      </a:r>
                      <a:r>
                        <a:rPr lang="en-US" sz="1600" dirty="0" err="1"/>
                        <a:t>Mbps</a:t>
                      </a:r>
                      <a:endParaRPr lang="en-US" sz="1600" dirty="0"/>
                    </a:p>
                  </a:txBody>
                  <a:tcPr/>
                </a:tc>
                <a:tc>
                  <a:txBody>
                    <a:bodyPr/>
                    <a:lstStyle/>
                    <a:p>
                      <a:r>
                        <a:rPr lang="en-US" sz="1600" dirty="0"/>
                        <a:t>19</a:t>
                      </a:r>
                    </a:p>
                  </a:txBody>
                  <a:tcPr/>
                </a:tc>
                <a:extLst>
                  <a:ext uri="{0D108BD9-81ED-4DB2-BD59-A6C34878D82A}">
                    <a16:rowId xmlns:a16="http://schemas.microsoft.com/office/drawing/2014/main" val="669068048"/>
                  </a:ext>
                </a:extLst>
              </a:tr>
              <a:tr h="312420">
                <a:tc>
                  <a:txBody>
                    <a:bodyPr/>
                    <a:lstStyle/>
                    <a:p>
                      <a:r>
                        <a:rPr lang="en-US" sz="1600" dirty="0"/>
                        <a:t>1 </a:t>
                      </a:r>
                      <a:r>
                        <a:rPr lang="en-US" sz="1600" dirty="0" err="1"/>
                        <a:t>Gbps</a:t>
                      </a:r>
                      <a:endParaRPr lang="en-US" sz="1600" dirty="0"/>
                    </a:p>
                  </a:txBody>
                  <a:tcPr/>
                </a:tc>
                <a:tc>
                  <a:txBody>
                    <a:bodyPr/>
                    <a:lstStyle/>
                    <a:p>
                      <a:r>
                        <a:rPr lang="en-US" sz="1600" dirty="0"/>
                        <a:t>4</a:t>
                      </a:r>
                    </a:p>
                  </a:txBody>
                  <a:tcPr/>
                </a:tc>
                <a:extLst>
                  <a:ext uri="{0D108BD9-81ED-4DB2-BD59-A6C34878D82A}">
                    <a16:rowId xmlns:a16="http://schemas.microsoft.com/office/drawing/2014/main" val="231635205"/>
                  </a:ext>
                </a:extLst>
              </a:tr>
              <a:tr h="314751">
                <a:tc>
                  <a:txBody>
                    <a:bodyPr/>
                    <a:lstStyle/>
                    <a:p>
                      <a:r>
                        <a:rPr lang="en-US" sz="1600" dirty="0"/>
                        <a:t>10 </a:t>
                      </a:r>
                      <a:r>
                        <a:rPr lang="en-US" sz="1600" dirty="0" err="1"/>
                        <a:t>Gbps</a:t>
                      </a:r>
                      <a:endParaRPr lang="en-US" sz="1600" dirty="0"/>
                    </a:p>
                  </a:txBody>
                  <a:tcPr/>
                </a:tc>
                <a:tc>
                  <a:txBody>
                    <a:bodyPr/>
                    <a:lstStyle/>
                    <a:p>
                      <a:r>
                        <a:rPr lang="en-US" sz="1600" dirty="0"/>
                        <a:t>2</a:t>
                      </a:r>
                    </a:p>
                  </a:txBody>
                  <a:tcPr/>
                </a:tc>
                <a:extLst>
                  <a:ext uri="{0D108BD9-81ED-4DB2-BD59-A6C34878D82A}">
                    <a16:rowId xmlns:a16="http://schemas.microsoft.com/office/drawing/2014/main" val="1049435280"/>
                  </a:ext>
                </a:extLst>
              </a:tr>
            </a:tbl>
          </a:graphicData>
        </a:graphic>
      </p:graphicFrame>
      <p:sp>
        <p:nvSpPr>
          <p:cNvPr id="9" name="TextBox 8"/>
          <p:cNvSpPr txBox="1"/>
          <p:nvPr/>
        </p:nvSpPr>
        <p:spPr>
          <a:xfrm>
            <a:off x="6096000" y="2514600"/>
            <a:ext cx="1974056" cy="369332"/>
          </a:xfrm>
          <a:prstGeom prst="rect">
            <a:avLst/>
          </a:prstGeom>
          <a:noFill/>
        </p:spPr>
        <p:txBody>
          <a:bodyPr wrap="square" rtlCol="0">
            <a:spAutoFit/>
          </a:bodyPr>
          <a:lstStyle/>
          <a:p>
            <a:r>
              <a:rPr lang="en-US" b="1" dirty="0"/>
              <a:t>Port Speed &amp; Cost</a:t>
            </a:r>
          </a:p>
        </p:txBody>
      </p:sp>
    </p:spTree>
    <p:extLst>
      <p:ext uri="{BB962C8B-B14F-4D97-AF65-F5344CB8AC3E}">
        <p14:creationId xmlns:p14="http://schemas.microsoft.com/office/powerpoint/2010/main" val="31010439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69876"/>
            <a:ext cx="8229600" cy="1143000"/>
          </a:xfrm>
        </p:spPr>
        <p:txBody>
          <a:bodyPr/>
          <a:lstStyle/>
          <a:p>
            <a:r>
              <a:rPr lang="en-US" dirty="0"/>
              <a:t>STP vs RSTP</a:t>
            </a:r>
          </a:p>
        </p:txBody>
      </p:sp>
      <p:sp>
        <p:nvSpPr>
          <p:cNvPr id="3" name="Content Placeholder 2"/>
          <p:cNvSpPr>
            <a:spLocks noGrp="1"/>
          </p:cNvSpPr>
          <p:nvPr>
            <p:ph idx="1"/>
          </p:nvPr>
        </p:nvSpPr>
        <p:spPr>
          <a:xfrm>
            <a:off x="609600" y="1412876"/>
            <a:ext cx="2057400" cy="563562"/>
          </a:xfrm>
        </p:spPr>
        <p:txBody>
          <a:bodyPr>
            <a:normAutofit fontScale="92500"/>
          </a:bodyPr>
          <a:lstStyle/>
          <a:p>
            <a:pPr>
              <a:buFont typeface="Wingdings" panose="05000000000000000000" pitchFamily="2" charset="2"/>
              <a:buChar char="Ø"/>
            </a:pPr>
            <a:r>
              <a:rPr lang="en-US" dirty="0"/>
              <a:t>Port State</a:t>
            </a:r>
          </a:p>
        </p:txBody>
      </p:sp>
      <p:graphicFrame>
        <p:nvGraphicFramePr>
          <p:cNvPr id="6" name="Table 5"/>
          <p:cNvGraphicFramePr>
            <a:graphicFrameLocks noGrp="1"/>
          </p:cNvGraphicFramePr>
          <p:nvPr>
            <p:extLst/>
          </p:nvPr>
        </p:nvGraphicFramePr>
        <p:xfrm>
          <a:off x="1371600" y="2133600"/>
          <a:ext cx="6400800" cy="3728467"/>
        </p:xfrm>
        <a:graphic>
          <a:graphicData uri="http://schemas.openxmlformats.org/drawingml/2006/table">
            <a:tbl>
              <a:tblPr firstRow="1" bandRow="1">
                <a:tableStyleId>{5C22544A-7EE6-4342-B048-85BDC9FD1C3A}</a:tableStyleId>
              </a:tblPr>
              <a:tblGrid>
                <a:gridCol w="1600200">
                  <a:extLst>
                    <a:ext uri="{9D8B030D-6E8A-4147-A177-3AD203B41FA5}">
                      <a16:colId xmlns:a16="http://schemas.microsoft.com/office/drawing/2014/main" val="3238799368"/>
                    </a:ext>
                  </a:extLst>
                </a:gridCol>
                <a:gridCol w="1600200">
                  <a:extLst>
                    <a:ext uri="{9D8B030D-6E8A-4147-A177-3AD203B41FA5}">
                      <a16:colId xmlns:a16="http://schemas.microsoft.com/office/drawing/2014/main" val="989546848"/>
                    </a:ext>
                  </a:extLst>
                </a:gridCol>
                <a:gridCol w="1600200">
                  <a:extLst>
                    <a:ext uri="{9D8B030D-6E8A-4147-A177-3AD203B41FA5}">
                      <a16:colId xmlns:a16="http://schemas.microsoft.com/office/drawing/2014/main" val="1422511279"/>
                    </a:ext>
                  </a:extLst>
                </a:gridCol>
                <a:gridCol w="1600200">
                  <a:extLst>
                    <a:ext uri="{9D8B030D-6E8A-4147-A177-3AD203B41FA5}">
                      <a16:colId xmlns:a16="http://schemas.microsoft.com/office/drawing/2014/main" val="235958198"/>
                    </a:ext>
                  </a:extLst>
                </a:gridCol>
              </a:tblGrid>
              <a:tr h="1071562">
                <a:tc>
                  <a:txBody>
                    <a:bodyPr/>
                    <a:lstStyle/>
                    <a:p>
                      <a:r>
                        <a:rPr lang="en-US" dirty="0"/>
                        <a:t>STP port</a:t>
                      </a:r>
                      <a:r>
                        <a:rPr lang="en-US" baseline="0" dirty="0"/>
                        <a:t> state</a:t>
                      </a:r>
                      <a:endParaRPr lang="en-US" dirty="0"/>
                    </a:p>
                  </a:txBody>
                  <a:tcPr/>
                </a:tc>
                <a:tc>
                  <a:txBody>
                    <a:bodyPr/>
                    <a:lstStyle/>
                    <a:p>
                      <a:r>
                        <a:rPr lang="en-US" dirty="0"/>
                        <a:t>RSTP port state</a:t>
                      </a:r>
                    </a:p>
                  </a:txBody>
                  <a:tcPr/>
                </a:tc>
                <a:tc>
                  <a:txBody>
                    <a:bodyPr/>
                    <a:lstStyle/>
                    <a:p>
                      <a:r>
                        <a:rPr lang="en-US" dirty="0"/>
                        <a:t>Part of active topology</a:t>
                      </a:r>
                    </a:p>
                  </a:txBody>
                  <a:tcPr/>
                </a:tc>
                <a:tc>
                  <a:txBody>
                    <a:bodyPr/>
                    <a:lstStyle/>
                    <a:p>
                      <a:r>
                        <a:rPr lang="en-US" dirty="0"/>
                        <a:t>Learning of MAC addresses</a:t>
                      </a:r>
                    </a:p>
                  </a:txBody>
                  <a:tcPr/>
                </a:tc>
                <a:extLst>
                  <a:ext uri="{0D108BD9-81ED-4DB2-BD59-A6C34878D82A}">
                    <a16:rowId xmlns:a16="http://schemas.microsoft.com/office/drawing/2014/main" val="1065215325"/>
                  </a:ext>
                </a:extLst>
              </a:tr>
              <a:tr h="531381">
                <a:tc>
                  <a:txBody>
                    <a:bodyPr/>
                    <a:lstStyle/>
                    <a:p>
                      <a:r>
                        <a:rPr lang="en-US" dirty="0"/>
                        <a:t>Disabled</a:t>
                      </a:r>
                    </a:p>
                  </a:txBody>
                  <a:tcPr/>
                </a:tc>
                <a:tc rowSpan="3">
                  <a:txBody>
                    <a:bodyPr/>
                    <a:lstStyle/>
                    <a:p>
                      <a:r>
                        <a:rPr lang="en-US" dirty="0"/>
                        <a:t>Discard</a:t>
                      </a:r>
                    </a:p>
                  </a:txBody>
                  <a:tcPr/>
                </a:tc>
                <a:tc rowSpan="3">
                  <a:txBody>
                    <a:bodyPr/>
                    <a:lstStyle/>
                    <a:p>
                      <a:r>
                        <a:rPr lang="en-US" dirty="0"/>
                        <a:t>No</a:t>
                      </a:r>
                    </a:p>
                  </a:txBody>
                  <a:tcPr/>
                </a:tc>
                <a:tc rowSpan="3">
                  <a:txBody>
                    <a:bodyPr/>
                    <a:lstStyle/>
                    <a:p>
                      <a:r>
                        <a:rPr lang="en-US" dirty="0"/>
                        <a:t>No</a:t>
                      </a:r>
                    </a:p>
                  </a:txBody>
                  <a:tcPr/>
                </a:tc>
                <a:extLst>
                  <a:ext uri="{0D108BD9-81ED-4DB2-BD59-A6C34878D82A}">
                    <a16:rowId xmlns:a16="http://schemas.microsoft.com/office/drawing/2014/main" val="4135034658"/>
                  </a:ext>
                </a:extLst>
              </a:tr>
              <a:tr h="531381">
                <a:tc>
                  <a:txBody>
                    <a:bodyPr/>
                    <a:lstStyle/>
                    <a:p>
                      <a:r>
                        <a:rPr lang="en-US" dirty="0"/>
                        <a:t>Blocking</a:t>
                      </a:r>
                    </a:p>
                  </a:txBody>
                  <a:tcPr/>
                </a:tc>
                <a:tc vMerge="1">
                  <a:txBody>
                    <a:bodyPr/>
                    <a:lstStyle/>
                    <a:p>
                      <a:endParaRPr lang="en-US" dirty="0"/>
                    </a:p>
                  </a:txBody>
                  <a:tcPr/>
                </a:tc>
                <a:tc vMerge="1">
                  <a:txBody>
                    <a:bodyPr/>
                    <a:lstStyle/>
                    <a:p>
                      <a:endParaRPr lang="en-US" dirty="0"/>
                    </a:p>
                  </a:txBody>
                  <a:tcPr/>
                </a:tc>
                <a:tc vMerge="1">
                  <a:txBody>
                    <a:bodyPr/>
                    <a:lstStyle/>
                    <a:p>
                      <a:endParaRPr lang="en-US"/>
                    </a:p>
                  </a:txBody>
                  <a:tcPr/>
                </a:tc>
                <a:extLst>
                  <a:ext uri="{0D108BD9-81ED-4DB2-BD59-A6C34878D82A}">
                    <a16:rowId xmlns:a16="http://schemas.microsoft.com/office/drawing/2014/main" val="1637174040"/>
                  </a:ext>
                </a:extLst>
              </a:tr>
              <a:tr h="531381">
                <a:tc>
                  <a:txBody>
                    <a:bodyPr/>
                    <a:lstStyle/>
                    <a:p>
                      <a:r>
                        <a:rPr lang="en-US" dirty="0"/>
                        <a:t>Listening</a:t>
                      </a:r>
                    </a:p>
                  </a:txBody>
                  <a:tcPr/>
                </a:tc>
                <a:tc vMerge="1">
                  <a:txBody>
                    <a:bodyPr/>
                    <a:lstStyle/>
                    <a:p>
                      <a:endParaRPr lang="en-US" dirty="0"/>
                    </a:p>
                  </a:txBody>
                  <a:tcPr/>
                </a:tc>
                <a:tc vMerge="1">
                  <a:txBody>
                    <a:bodyPr/>
                    <a:lstStyle/>
                    <a:p>
                      <a:endParaRPr lang="en-US" dirty="0"/>
                    </a:p>
                  </a:txBody>
                  <a:tcPr/>
                </a:tc>
                <a:tc vMerge="1">
                  <a:txBody>
                    <a:bodyPr/>
                    <a:lstStyle/>
                    <a:p>
                      <a:endParaRPr lang="en-US" dirty="0"/>
                    </a:p>
                  </a:txBody>
                  <a:tcPr/>
                </a:tc>
                <a:extLst>
                  <a:ext uri="{0D108BD9-81ED-4DB2-BD59-A6C34878D82A}">
                    <a16:rowId xmlns:a16="http://schemas.microsoft.com/office/drawing/2014/main" val="3300100701"/>
                  </a:ext>
                </a:extLst>
              </a:tr>
              <a:tr h="531381">
                <a:tc>
                  <a:txBody>
                    <a:bodyPr/>
                    <a:lstStyle/>
                    <a:p>
                      <a:r>
                        <a:rPr lang="en-US" dirty="0"/>
                        <a:t>Learning</a:t>
                      </a:r>
                    </a:p>
                  </a:txBody>
                  <a:tcPr/>
                </a:tc>
                <a:tc>
                  <a:txBody>
                    <a:bodyPr/>
                    <a:lstStyle/>
                    <a:p>
                      <a:r>
                        <a:rPr lang="en-US" dirty="0"/>
                        <a:t>Learning</a:t>
                      </a:r>
                    </a:p>
                  </a:txBody>
                  <a:tcPr/>
                </a:tc>
                <a:tc>
                  <a:txBody>
                    <a:bodyPr/>
                    <a:lstStyle/>
                    <a:p>
                      <a:r>
                        <a:rPr lang="en-US" dirty="0"/>
                        <a:t>No</a:t>
                      </a:r>
                    </a:p>
                  </a:txBody>
                  <a:tcPr/>
                </a:tc>
                <a:tc>
                  <a:txBody>
                    <a:bodyPr/>
                    <a:lstStyle/>
                    <a:p>
                      <a:r>
                        <a:rPr lang="en-US" dirty="0"/>
                        <a:t>Yes</a:t>
                      </a:r>
                    </a:p>
                  </a:txBody>
                  <a:tcPr/>
                </a:tc>
                <a:extLst>
                  <a:ext uri="{0D108BD9-81ED-4DB2-BD59-A6C34878D82A}">
                    <a16:rowId xmlns:a16="http://schemas.microsoft.com/office/drawing/2014/main" val="1634910480"/>
                  </a:ext>
                </a:extLst>
              </a:tr>
              <a:tr h="531381">
                <a:tc>
                  <a:txBody>
                    <a:bodyPr/>
                    <a:lstStyle/>
                    <a:p>
                      <a:r>
                        <a:rPr lang="en-US" dirty="0"/>
                        <a:t>Forwarding</a:t>
                      </a:r>
                    </a:p>
                  </a:txBody>
                  <a:tcPr/>
                </a:tc>
                <a:tc>
                  <a:txBody>
                    <a:bodyPr/>
                    <a:lstStyle/>
                    <a:p>
                      <a:r>
                        <a:rPr lang="en-US" dirty="0"/>
                        <a:t>Forwarding</a:t>
                      </a:r>
                    </a:p>
                  </a:txBody>
                  <a:tcPr/>
                </a:tc>
                <a:tc>
                  <a:txBody>
                    <a:bodyPr/>
                    <a:lstStyle/>
                    <a:p>
                      <a:r>
                        <a:rPr lang="en-US" dirty="0"/>
                        <a:t>Yes</a:t>
                      </a:r>
                    </a:p>
                  </a:txBody>
                  <a:tcPr/>
                </a:tc>
                <a:tc>
                  <a:txBody>
                    <a:bodyPr/>
                    <a:lstStyle/>
                    <a:p>
                      <a:r>
                        <a:rPr lang="en-US" dirty="0"/>
                        <a:t>Yes</a:t>
                      </a:r>
                    </a:p>
                  </a:txBody>
                  <a:tcPr/>
                </a:tc>
                <a:extLst>
                  <a:ext uri="{0D108BD9-81ED-4DB2-BD59-A6C34878D82A}">
                    <a16:rowId xmlns:a16="http://schemas.microsoft.com/office/drawing/2014/main" val="3631009086"/>
                  </a:ext>
                </a:extLst>
              </a:tr>
            </a:tbl>
          </a:graphicData>
        </a:graphic>
      </p:graphicFrame>
    </p:spTree>
    <p:extLst>
      <p:ext uri="{BB962C8B-B14F-4D97-AF65-F5344CB8AC3E}">
        <p14:creationId xmlns:p14="http://schemas.microsoft.com/office/powerpoint/2010/main" val="10693784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280480"/>
            <a:ext cx="7924800" cy="995363"/>
          </a:xfrm>
        </p:spPr>
        <p:txBody>
          <a:bodyPr/>
          <a:lstStyle/>
          <a:p>
            <a:r>
              <a:rPr lang="en-US" dirty="0"/>
              <a:t>STP vs RSTP</a:t>
            </a:r>
          </a:p>
        </p:txBody>
      </p:sp>
      <p:sp>
        <p:nvSpPr>
          <p:cNvPr id="5" name="TextBox 4"/>
          <p:cNvSpPr txBox="1"/>
          <p:nvPr/>
        </p:nvSpPr>
        <p:spPr>
          <a:xfrm>
            <a:off x="533400" y="1275843"/>
            <a:ext cx="1600200" cy="523220"/>
          </a:xfrm>
          <a:prstGeom prst="rect">
            <a:avLst/>
          </a:prstGeom>
          <a:noFill/>
        </p:spPr>
        <p:txBody>
          <a:bodyPr wrap="square" rtlCol="0">
            <a:spAutoFit/>
          </a:bodyPr>
          <a:lstStyle/>
          <a:p>
            <a:pPr marL="285750" indent="-285750">
              <a:buFont typeface="Wingdings" panose="05000000000000000000" pitchFamily="2" charset="2"/>
              <a:buChar char="Ø"/>
            </a:pPr>
            <a:r>
              <a:rPr lang="en-US" sz="2800" dirty="0"/>
              <a:t>BPDU</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730911160"/>
              </p:ext>
            </p:extLst>
          </p:nvPr>
        </p:nvGraphicFramePr>
        <p:xfrm>
          <a:off x="838200" y="1905000"/>
          <a:ext cx="7620000" cy="4297680"/>
        </p:xfrm>
        <a:graphic>
          <a:graphicData uri="http://schemas.openxmlformats.org/drawingml/2006/table">
            <a:tbl>
              <a:tblPr firstRow="1" bandRow="1">
                <a:tableStyleId>{5C22544A-7EE6-4342-B048-85BDC9FD1C3A}</a:tableStyleId>
              </a:tblPr>
              <a:tblGrid>
                <a:gridCol w="1770303">
                  <a:extLst>
                    <a:ext uri="{9D8B030D-6E8A-4147-A177-3AD203B41FA5}">
                      <a16:colId xmlns:a16="http://schemas.microsoft.com/office/drawing/2014/main" val="2225242432"/>
                    </a:ext>
                  </a:extLst>
                </a:gridCol>
                <a:gridCol w="3078788">
                  <a:extLst>
                    <a:ext uri="{9D8B030D-6E8A-4147-A177-3AD203B41FA5}">
                      <a16:colId xmlns:a16="http://schemas.microsoft.com/office/drawing/2014/main" val="387994404"/>
                    </a:ext>
                  </a:extLst>
                </a:gridCol>
                <a:gridCol w="2770909">
                  <a:extLst>
                    <a:ext uri="{9D8B030D-6E8A-4147-A177-3AD203B41FA5}">
                      <a16:colId xmlns:a16="http://schemas.microsoft.com/office/drawing/2014/main" val="1150693477"/>
                    </a:ext>
                  </a:extLst>
                </a:gridCol>
              </a:tblGrid>
              <a:tr h="245834">
                <a:tc>
                  <a:txBody>
                    <a:bodyPr/>
                    <a:lstStyle/>
                    <a:p>
                      <a:endParaRPr lang="en-US" dirty="0"/>
                    </a:p>
                  </a:txBody>
                  <a:tcPr/>
                </a:tc>
                <a:tc>
                  <a:txBody>
                    <a:bodyPr/>
                    <a:lstStyle/>
                    <a:p>
                      <a:r>
                        <a:rPr lang="en-US" dirty="0"/>
                        <a:t>STP</a:t>
                      </a:r>
                    </a:p>
                  </a:txBody>
                  <a:tcPr/>
                </a:tc>
                <a:tc>
                  <a:txBody>
                    <a:bodyPr/>
                    <a:lstStyle/>
                    <a:p>
                      <a:r>
                        <a:rPr lang="en-US" dirty="0"/>
                        <a:t>RSTP</a:t>
                      </a:r>
                    </a:p>
                  </a:txBody>
                  <a:tcPr/>
                </a:tc>
                <a:extLst>
                  <a:ext uri="{0D108BD9-81ED-4DB2-BD59-A6C34878D82A}">
                    <a16:rowId xmlns:a16="http://schemas.microsoft.com/office/drawing/2014/main" val="2675604229"/>
                  </a:ext>
                </a:extLst>
              </a:tr>
              <a:tr h="798961">
                <a:tc>
                  <a:txBody>
                    <a:bodyPr/>
                    <a:lstStyle/>
                    <a:p>
                      <a:r>
                        <a:rPr lang="en-US" dirty="0"/>
                        <a:t>BPDU handling</a:t>
                      </a:r>
                    </a:p>
                  </a:txBody>
                  <a:tcPr/>
                </a:tc>
                <a:tc>
                  <a:txBody>
                    <a:bodyPr/>
                    <a:lstStyle/>
                    <a:p>
                      <a:r>
                        <a:rPr lang="en-US" dirty="0"/>
                        <a:t>Non-root bridge only transmit BPDUs</a:t>
                      </a:r>
                      <a:r>
                        <a:rPr lang="en-US" baseline="0" dirty="0"/>
                        <a:t> when it receives one on the root port.</a:t>
                      </a:r>
                      <a:endParaRPr lang="en-US" dirty="0"/>
                    </a:p>
                  </a:txBody>
                  <a:tcPr/>
                </a:tc>
                <a:tc>
                  <a:txBody>
                    <a:bodyPr/>
                    <a:lstStyle/>
                    <a:p>
                      <a:r>
                        <a:rPr lang="en-US" dirty="0"/>
                        <a:t>Bridge sends BPDU at hello time intervals.</a:t>
                      </a:r>
                    </a:p>
                  </a:txBody>
                  <a:tcPr/>
                </a:tc>
                <a:extLst>
                  <a:ext uri="{0D108BD9-81ED-4DB2-BD59-A6C34878D82A}">
                    <a16:rowId xmlns:a16="http://schemas.microsoft.com/office/drawing/2014/main" val="3886586590"/>
                  </a:ext>
                </a:extLst>
              </a:tr>
              <a:tr h="798961">
                <a:tc>
                  <a:txBody>
                    <a:bodyPr/>
                    <a:lstStyle/>
                    <a:p>
                      <a:r>
                        <a:rPr lang="en-US" dirty="0"/>
                        <a:t>Aging</a:t>
                      </a:r>
                    </a:p>
                  </a:txBody>
                  <a:tcPr/>
                </a:tc>
                <a:tc>
                  <a:txBody>
                    <a:bodyPr/>
                    <a:lstStyle/>
                    <a:p>
                      <a:r>
                        <a:rPr lang="en-US" dirty="0"/>
                        <a:t>BPDU is</a:t>
                      </a:r>
                      <a:r>
                        <a:rPr lang="en-US" baseline="0" dirty="0"/>
                        <a:t> aged after the max-age timer expires (and no BPDU is received on the port).</a:t>
                      </a:r>
                      <a:endParaRPr lang="en-US" dirty="0"/>
                    </a:p>
                  </a:txBody>
                  <a:tcPr/>
                </a:tc>
                <a:tc>
                  <a:txBody>
                    <a:bodyPr/>
                    <a:lstStyle/>
                    <a:p>
                      <a:r>
                        <a:rPr lang="en-US" dirty="0"/>
                        <a:t>BPDUs are used like keepalive messages (after 3 BPDUs in a row are missed it ages it out). </a:t>
                      </a:r>
                    </a:p>
                  </a:txBody>
                  <a:tcPr/>
                </a:tc>
                <a:extLst>
                  <a:ext uri="{0D108BD9-81ED-4DB2-BD59-A6C34878D82A}">
                    <a16:rowId xmlns:a16="http://schemas.microsoft.com/office/drawing/2014/main" val="3611070910"/>
                  </a:ext>
                </a:extLst>
              </a:tr>
              <a:tr h="625218">
                <a:tc>
                  <a:txBody>
                    <a:bodyPr/>
                    <a:lstStyle/>
                    <a:p>
                      <a:r>
                        <a:rPr lang="en-US" dirty="0"/>
                        <a:t>Accepting inferior BPDUs</a:t>
                      </a:r>
                    </a:p>
                  </a:txBody>
                  <a:tcPr/>
                </a:tc>
                <a:tc>
                  <a:txBody>
                    <a:bodyPr/>
                    <a:lstStyle/>
                    <a:p>
                      <a:r>
                        <a:rPr lang="en-US" dirty="0"/>
                        <a:t>__</a:t>
                      </a:r>
                    </a:p>
                  </a:txBody>
                  <a:tcPr/>
                </a:tc>
                <a:tc>
                  <a:txBody>
                    <a:bodyPr/>
                    <a:lstStyle/>
                    <a:p>
                      <a:r>
                        <a:rPr lang="en-US" dirty="0"/>
                        <a:t>Inferior</a:t>
                      </a:r>
                      <a:r>
                        <a:rPr lang="en-US" baseline="0" dirty="0"/>
                        <a:t> BPDU accepted and previously stored information is replaced.</a:t>
                      </a:r>
                      <a:endParaRPr lang="en-US" dirty="0"/>
                    </a:p>
                  </a:txBody>
                  <a:tcPr/>
                </a:tc>
                <a:extLst>
                  <a:ext uri="{0D108BD9-81ED-4DB2-BD59-A6C34878D82A}">
                    <a16:rowId xmlns:a16="http://schemas.microsoft.com/office/drawing/2014/main" val="1714756552"/>
                  </a:ext>
                </a:extLst>
              </a:tr>
              <a:tr h="614586">
                <a:tc>
                  <a:txBody>
                    <a:bodyPr/>
                    <a:lstStyle/>
                    <a:p>
                      <a:r>
                        <a:rPr lang="en-US" dirty="0"/>
                        <a:t>Transition to forwarding state</a:t>
                      </a:r>
                    </a:p>
                  </a:txBody>
                  <a:tcPr/>
                </a:tc>
                <a:tc>
                  <a:txBody>
                    <a:bodyPr/>
                    <a:lstStyle/>
                    <a:p>
                      <a:r>
                        <a:rPr lang="en-US" dirty="0"/>
                        <a:t>Based on timers (Forward Delay and Max-Age).</a:t>
                      </a:r>
                    </a:p>
                  </a:txBody>
                  <a:tcPr/>
                </a:tc>
                <a:tc>
                  <a:txBody>
                    <a:bodyPr/>
                    <a:lstStyle/>
                    <a:p>
                      <a:r>
                        <a:rPr lang="en-US" dirty="0"/>
                        <a:t>Uses</a:t>
                      </a:r>
                      <a:r>
                        <a:rPr lang="en-US" baseline="0" dirty="0"/>
                        <a:t> a feedback mechanism (Edge ports &amp; link type).</a:t>
                      </a:r>
                      <a:endParaRPr lang="en-US" dirty="0"/>
                    </a:p>
                  </a:txBody>
                  <a:tcPr/>
                </a:tc>
                <a:extLst>
                  <a:ext uri="{0D108BD9-81ED-4DB2-BD59-A6C34878D82A}">
                    <a16:rowId xmlns:a16="http://schemas.microsoft.com/office/drawing/2014/main" val="1556517049"/>
                  </a:ext>
                </a:extLst>
              </a:tr>
            </a:tbl>
          </a:graphicData>
        </a:graphic>
      </p:graphicFrame>
    </p:spTree>
    <p:extLst>
      <p:ext uri="{BB962C8B-B14F-4D97-AF65-F5344CB8AC3E}">
        <p14:creationId xmlns:p14="http://schemas.microsoft.com/office/powerpoint/2010/main" val="3230883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4167" t="14445" r="5000" b="5556"/>
          <a:stretch/>
        </p:blipFill>
        <p:spPr>
          <a:xfrm>
            <a:off x="609600" y="1219200"/>
            <a:ext cx="8305800" cy="4114800"/>
          </a:xfrm>
          <a:prstGeom prst="rect">
            <a:avLst/>
          </a:prstGeom>
        </p:spPr>
      </p:pic>
    </p:spTree>
    <p:extLst>
      <p:ext uri="{BB962C8B-B14F-4D97-AF65-F5344CB8AC3E}">
        <p14:creationId xmlns:p14="http://schemas.microsoft.com/office/powerpoint/2010/main" val="9867920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868362"/>
          </a:xfrm>
        </p:spPr>
        <p:txBody>
          <a:bodyPr/>
          <a:lstStyle/>
          <a:p>
            <a:r>
              <a:rPr lang="en-US" dirty="0"/>
              <a:t>MSTP</a:t>
            </a:r>
          </a:p>
        </p:txBody>
      </p:sp>
      <p:sp>
        <p:nvSpPr>
          <p:cNvPr id="3" name="Content Placeholder 2"/>
          <p:cNvSpPr>
            <a:spLocks noGrp="1"/>
          </p:cNvSpPr>
          <p:nvPr>
            <p:ph idx="1"/>
          </p:nvPr>
        </p:nvSpPr>
        <p:spPr>
          <a:xfrm>
            <a:off x="453887" y="1219200"/>
            <a:ext cx="8229600" cy="4525963"/>
          </a:xfrm>
        </p:spPr>
        <p:txBody>
          <a:bodyPr/>
          <a:lstStyle/>
          <a:p>
            <a:pPr marL="285750" indent="-285750"/>
            <a:r>
              <a:rPr lang="en-US" sz="1950" dirty="0"/>
              <a:t>MSTP, originally defined in 802.1Q-2005, allows mapping multiple VLANs to a single spanning tree instance.</a:t>
            </a:r>
          </a:p>
          <a:p>
            <a:pPr marL="285750" indent="-285750"/>
            <a:r>
              <a:rPr lang="en-US" sz="1950" dirty="0"/>
              <a:t>This reduces the resource requirement while preserving the advantages of having multiple spanning trees for load balancing purposes.</a:t>
            </a:r>
          </a:p>
          <a:p>
            <a:pPr marL="285750" indent="-285750"/>
            <a:r>
              <a:rPr lang="en-US" sz="1950" dirty="0"/>
              <a:t>In  the example below, the VLANs are mapped to 2 separate spanning tree instances as follows:</a:t>
            </a:r>
          </a:p>
          <a:p>
            <a:pPr lvl="1">
              <a:buFont typeface="Arial" panose="020B0604020202020204" pitchFamily="34" charset="0"/>
              <a:buChar char="•"/>
            </a:pPr>
            <a:r>
              <a:rPr lang="en-US" sz="1600" dirty="0"/>
              <a:t>VLANs 12,34 and 59  : Spanning tree instance 1</a:t>
            </a:r>
          </a:p>
          <a:p>
            <a:pPr lvl="1">
              <a:buFont typeface="Arial" panose="020B0604020202020204" pitchFamily="34" charset="0"/>
              <a:buChar char="•"/>
            </a:pPr>
            <a:r>
              <a:rPr lang="en-US" sz="1600" dirty="0"/>
              <a:t>VLANs 14,32 and 57  : Spanning tree instance 2</a:t>
            </a:r>
          </a:p>
          <a:p>
            <a:pPr marL="0" marR="0" lvl="0" indent="0" defTabSz="914400" eaLnBrk="1" fontAlgn="auto" latinLnBrk="0" hangingPunct="1">
              <a:lnSpc>
                <a:spcPct val="100000"/>
              </a:lnSpc>
              <a:spcBef>
                <a:spcPts val="0"/>
              </a:spcBef>
              <a:spcAft>
                <a:spcPts val="0"/>
              </a:spcAft>
              <a:buClrTx/>
              <a:buSzTx/>
              <a:buFontTx/>
              <a:buNone/>
              <a:tabLst/>
              <a:defRPr/>
            </a:pPr>
            <a:endParaRPr lang="en-US" dirty="0"/>
          </a:p>
        </p:txBody>
      </p:sp>
      <p:pic>
        <p:nvPicPr>
          <p:cNvPr id="4" name="Picture 3"/>
          <p:cNvPicPr>
            <a:picLocks noChangeAspect="1"/>
          </p:cNvPicPr>
          <p:nvPr/>
        </p:nvPicPr>
        <p:blipFill rotWithShape="1">
          <a:blip r:embed="rId2"/>
          <a:srcRect t="3032" b="3030"/>
          <a:stretch/>
        </p:blipFill>
        <p:spPr>
          <a:xfrm>
            <a:off x="1868349" y="3962400"/>
            <a:ext cx="5400676" cy="2362200"/>
          </a:xfrm>
          <a:prstGeom prst="rect">
            <a:avLst/>
          </a:prstGeom>
        </p:spPr>
      </p:pic>
    </p:spTree>
    <p:extLst>
      <p:ext uri="{BB962C8B-B14F-4D97-AF65-F5344CB8AC3E}">
        <p14:creationId xmlns:p14="http://schemas.microsoft.com/office/powerpoint/2010/main" val="8815796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 Definition</a:t>
            </a:r>
          </a:p>
        </p:txBody>
      </p:sp>
      <p:sp>
        <p:nvSpPr>
          <p:cNvPr id="3" name="Content Placeholder 2"/>
          <p:cNvSpPr>
            <a:spLocks noGrp="1"/>
          </p:cNvSpPr>
          <p:nvPr>
            <p:ph idx="1"/>
          </p:nvPr>
        </p:nvSpPr>
        <p:spPr>
          <a:xfrm>
            <a:off x="457200" y="1752600"/>
            <a:ext cx="8229600" cy="3962400"/>
          </a:xfrm>
        </p:spPr>
        <p:txBody>
          <a:bodyPr>
            <a:noAutofit/>
          </a:bodyPr>
          <a:lstStyle/>
          <a:p>
            <a:r>
              <a:rPr lang="en-US" sz="2400" dirty="0"/>
              <a:t>STP errors are very common and during the past 15 years we have witnessed the same errors being made over-and-over again.</a:t>
            </a:r>
          </a:p>
          <a:p>
            <a:r>
              <a:rPr lang="en-US" sz="2400" dirty="0"/>
              <a:t>The most serious shortcoming is that STP has a brittle failure mode that can bring down entire data center or campus networks when something goes wrong.</a:t>
            </a:r>
          </a:p>
          <a:p>
            <a:r>
              <a:rPr lang="en-US" sz="2400" dirty="0"/>
              <a:t>Shortest path bridging is designed to address this problem by applying the Layer 3 routing protocol, but it is considered too complex as a protocol.</a:t>
            </a:r>
          </a:p>
        </p:txBody>
      </p:sp>
    </p:spTree>
    <p:extLst>
      <p:ext uri="{BB962C8B-B14F-4D97-AF65-F5344CB8AC3E}">
        <p14:creationId xmlns:p14="http://schemas.microsoft.com/office/powerpoint/2010/main" val="322039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MSTP</a:t>
            </a:r>
          </a:p>
        </p:txBody>
      </p:sp>
      <p:sp>
        <p:nvSpPr>
          <p:cNvPr id="3" name="Content Placeholder 2"/>
          <p:cNvSpPr>
            <a:spLocks noGrp="1"/>
          </p:cNvSpPr>
          <p:nvPr>
            <p:ph idx="1"/>
          </p:nvPr>
        </p:nvSpPr>
        <p:spPr/>
        <p:txBody>
          <a:bodyPr/>
          <a:lstStyle/>
          <a:p>
            <a:r>
              <a:rPr lang="en-US" sz="2400" dirty="0"/>
              <a:t>Configuration of MSTP:</a:t>
            </a:r>
          </a:p>
          <a:p>
            <a:pPr lvl="1"/>
            <a:r>
              <a:rPr lang="en-US" sz="2000" dirty="0"/>
              <a:t>Sw1(</a:t>
            </a:r>
            <a:r>
              <a:rPr lang="en-US" sz="2000" dirty="0" err="1"/>
              <a:t>config</a:t>
            </a:r>
            <a:r>
              <a:rPr lang="en-US" sz="2000" dirty="0"/>
              <a:t>)# spanning-tree instance configuration</a:t>
            </a:r>
          </a:p>
          <a:p>
            <a:pPr lvl="1"/>
            <a:r>
              <a:rPr lang="en-US" sz="2000" dirty="0"/>
              <a:t>Sw1(</a:t>
            </a:r>
            <a:r>
              <a:rPr lang="en-US" sz="2000" dirty="0" err="1"/>
              <a:t>config-mst</a:t>
            </a:r>
            <a:r>
              <a:rPr lang="en-US" sz="2000" dirty="0"/>
              <a:t>)# instance 1 </a:t>
            </a:r>
            <a:r>
              <a:rPr lang="en-US" sz="2000" dirty="0" err="1"/>
              <a:t>vlan</a:t>
            </a:r>
            <a:r>
              <a:rPr lang="en-US" sz="2000" dirty="0"/>
              <a:t> 12,34,59</a:t>
            </a:r>
          </a:p>
          <a:p>
            <a:pPr lvl="1"/>
            <a:r>
              <a:rPr lang="en-US" sz="2000" dirty="0"/>
              <a:t>Sw1(</a:t>
            </a:r>
            <a:r>
              <a:rPr lang="en-US" sz="2000" dirty="0" err="1"/>
              <a:t>config-mst</a:t>
            </a:r>
            <a:r>
              <a:rPr lang="en-US" sz="2000" dirty="0"/>
              <a:t>)# instance 2 </a:t>
            </a:r>
            <a:r>
              <a:rPr lang="en-US" sz="2000" dirty="0" err="1"/>
              <a:t>vlan</a:t>
            </a:r>
            <a:r>
              <a:rPr lang="en-US" sz="2000" dirty="0"/>
              <a:t> 14,32,57</a:t>
            </a:r>
          </a:p>
          <a:p>
            <a:pPr lvl="1"/>
            <a:r>
              <a:rPr lang="en-US" sz="2000" dirty="0"/>
              <a:t>Sw1(</a:t>
            </a:r>
            <a:r>
              <a:rPr lang="en-US" sz="2000" dirty="0" err="1"/>
              <a:t>config-mst</a:t>
            </a:r>
            <a:r>
              <a:rPr lang="en-US" sz="2000" dirty="0"/>
              <a:t>)# spanning-tree </a:t>
            </a:r>
            <a:r>
              <a:rPr lang="en-US" sz="2000" dirty="0" err="1"/>
              <a:t>mst</a:t>
            </a:r>
            <a:r>
              <a:rPr lang="en-US" sz="2000" dirty="0"/>
              <a:t> 1 root primary</a:t>
            </a:r>
          </a:p>
          <a:p>
            <a:pPr lvl="1"/>
            <a:r>
              <a:rPr lang="en-US" sz="2000" dirty="0"/>
              <a:t>Sw1(</a:t>
            </a:r>
            <a:r>
              <a:rPr lang="en-US" sz="2000" dirty="0" err="1"/>
              <a:t>config-mst</a:t>
            </a:r>
            <a:r>
              <a:rPr lang="en-US" sz="2000" dirty="0"/>
              <a:t>)# spanning-tree </a:t>
            </a:r>
            <a:r>
              <a:rPr lang="en-US" sz="2000" dirty="0" err="1"/>
              <a:t>mst</a:t>
            </a:r>
            <a:r>
              <a:rPr lang="en-US" sz="2000" dirty="0"/>
              <a:t> 2 root secondary</a:t>
            </a:r>
          </a:p>
          <a:p>
            <a:pPr lvl="1"/>
            <a:r>
              <a:rPr lang="en-US" sz="2000" dirty="0"/>
              <a:t>Sw1(</a:t>
            </a:r>
            <a:r>
              <a:rPr lang="en-US" sz="2000" dirty="0" err="1"/>
              <a:t>config-mst</a:t>
            </a:r>
            <a:r>
              <a:rPr lang="en-US" sz="2000" dirty="0"/>
              <a:t>)# spanning tree mode </a:t>
            </a:r>
            <a:r>
              <a:rPr lang="en-US" sz="2000" dirty="0" err="1"/>
              <a:t>mst</a:t>
            </a:r>
            <a:endParaRPr lang="en-US" sz="2000" dirty="0"/>
          </a:p>
          <a:p>
            <a:pPr marL="457200" lvl="1" indent="0">
              <a:buNone/>
            </a:pPr>
            <a:endParaRPr lang="en-US" sz="1000" dirty="0"/>
          </a:p>
          <a:p>
            <a:r>
              <a:rPr lang="en-US" sz="2400" dirty="0"/>
              <a:t>Similarly we configure Sw2 (Switch 2) with </a:t>
            </a:r>
            <a:r>
              <a:rPr lang="en-US" sz="2400" dirty="0" err="1"/>
              <a:t>mst</a:t>
            </a:r>
            <a:r>
              <a:rPr lang="en-US" sz="2400" dirty="0"/>
              <a:t> 1 as secondary and </a:t>
            </a:r>
            <a:r>
              <a:rPr lang="en-US" sz="2400" dirty="0" err="1"/>
              <a:t>mst</a:t>
            </a:r>
            <a:r>
              <a:rPr lang="en-US" sz="2400" dirty="0"/>
              <a:t> 2 as primary.</a:t>
            </a:r>
          </a:p>
          <a:p>
            <a:endParaRPr lang="en-US" dirty="0"/>
          </a:p>
        </p:txBody>
      </p:sp>
    </p:spTree>
    <p:extLst>
      <p:ext uri="{BB962C8B-B14F-4D97-AF65-F5344CB8AC3E}">
        <p14:creationId xmlns:p14="http://schemas.microsoft.com/office/powerpoint/2010/main" val="12202195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29209"/>
            <a:ext cx="8229600" cy="1143000"/>
          </a:xfrm>
        </p:spPr>
        <p:txBody>
          <a:bodyPr/>
          <a:lstStyle/>
          <a:p>
            <a:r>
              <a:rPr lang="en-US" dirty="0"/>
              <a:t>MSTP Port Type</a:t>
            </a:r>
          </a:p>
        </p:txBody>
      </p:sp>
      <p:sp>
        <p:nvSpPr>
          <p:cNvPr id="3" name="Content Placeholder 2"/>
          <p:cNvSpPr>
            <a:spLocks noGrp="1"/>
          </p:cNvSpPr>
          <p:nvPr>
            <p:ph idx="1"/>
          </p:nvPr>
        </p:nvSpPr>
        <p:spPr>
          <a:xfrm>
            <a:off x="457200" y="1295400"/>
            <a:ext cx="8229600" cy="5029200"/>
          </a:xfrm>
        </p:spPr>
        <p:txBody>
          <a:bodyPr>
            <a:noAutofit/>
          </a:bodyPr>
          <a:lstStyle/>
          <a:p>
            <a:pPr marL="800100" lvl="1" indent="-342900">
              <a:spcAft>
                <a:spcPts val="300"/>
              </a:spcAft>
              <a:buFont typeface="Arial" panose="020B0604020202020204" pitchFamily="34" charset="0"/>
              <a:buChar char="•"/>
            </a:pPr>
            <a:r>
              <a:rPr lang="en-US" altLang="en-US" sz="2000" u="sng" dirty="0"/>
              <a:t>Backup Port</a:t>
            </a:r>
          </a:p>
          <a:p>
            <a:pPr marL="1257300" lvl="2" indent="-342900">
              <a:spcAft>
                <a:spcPts val="300"/>
              </a:spcAft>
            </a:pPr>
            <a:r>
              <a:rPr lang="en-US" altLang="en-US" sz="1800" dirty="0"/>
              <a:t>A message is received from the bridge itself</a:t>
            </a:r>
            <a:endParaRPr lang="en-US" altLang="en-US" sz="2000" dirty="0"/>
          </a:p>
          <a:p>
            <a:pPr marL="800100" lvl="1" indent="-342900">
              <a:spcAft>
                <a:spcPts val="300"/>
              </a:spcAft>
              <a:buFont typeface="Arial" panose="020B0604020202020204" pitchFamily="34" charset="0"/>
              <a:buChar char="•"/>
            </a:pPr>
            <a:r>
              <a:rPr lang="en-US" altLang="en-US" sz="2000" u="sng" dirty="0"/>
              <a:t>Root Port</a:t>
            </a:r>
          </a:p>
          <a:p>
            <a:pPr marL="1257300" lvl="2" indent="-342900">
              <a:spcAft>
                <a:spcPts val="300"/>
              </a:spcAft>
            </a:pPr>
            <a:r>
              <a:rPr lang="en-US" altLang="en-US" sz="1800" dirty="0"/>
              <a:t>A message is received with a better root</a:t>
            </a:r>
          </a:p>
          <a:p>
            <a:pPr marL="1257300" lvl="2" indent="-342900">
              <a:spcAft>
                <a:spcPts val="300"/>
              </a:spcAft>
            </a:pPr>
            <a:r>
              <a:rPr lang="en-US" altLang="en-US" sz="1800" dirty="0"/>
              <a:t>A message is received with the same root</a:t>
            </a:r>
            <a:endParaRPr lang="en-US" altLang="en-US" sz="2000" dirty="0"/>
          </a:p>
          <a:p>
            <a:pPr marL="800100" lvl="1" indent="-342900">
              <a:spcAft>
                <a:spcPts val="300"/>
              </a:spcAft>
              <a:buFont typeface="Arial" panose="020B0604020202020204" pitchFamily="34" charset="0"/>
              <a:buChar char="•"/>
            </a:pPr>
            <a:r>
              <a:rPr lang="en-US" altLang="en-US" sz="2000" u="sng" dirty="0"/>
              <a:t>Designated Port</a:t>
            </a:r>
          </a:p>
          <a:p>
            <a:pPr marL="1257300" lvl="2" indent="-342900">
              <a:spcAft>
                <a:spcPts val="300"/>
              </a:spcAft>
            </a:pPr>
            <a:r>
              <a:rPr lang="en-US" altLang="en-US" sz="1800" dirty="0"/>
              <a:t>Initialization</a:t>
            </a:r>
          </a:p>
          <a:p>
            <a:pPr marL="1257300" lvl="2" indent="-342900">
              <a:spcAft>
                <a:spcPts val="300"/>
              </a:spcAft>
            </a:pPr>
            <a:r>
              <a:rPr lang="en-US" altLang="en-US" sz="1800" dirty="0"/>
              <a:t>A message with a better path cost to root</a:t>
            </a:r>
          </a:p>
          <a:p>
            <a:pPr marL="1257300" lvl="2" indent="-342900">
              <a:spcAft>
                <a:spcPts val="300"/>
              </a:spcAft>
            </a:pPr>
            <a:r>
              <a:rPr lang="en-US" altLang="en-US" sz="1800" dirty="0"/>
              <a:t>A message with the same path cost to root</a:t>
            </a:r>
            <a:endParaRPr lang="en-US" altLang="en-US" sz="2000" dirty="0"/>
          </a:p>
          <a:p>
            <a:pPr marL="800100" lvl="1" indent="-342900">
              <a:spcAft>
                <a:spcPts val="300"/>
              </a:spcAft>
              <a:buFont typeface="Arial" panose="020B0604020202020204" pitchFamily="34" charset="0"/>
              <a:buChar char="•"/>
            </a:pPr>
            <a:r>
              <a:rPr lang="en-US" altLang="en-US" sz="2000" u="sng" dirty="0"/>
              <a:t>Alternate Port</a:t>
            </a:r>
          </a:p>
          <a:p>
            <a:pPr marL="1257300" lvl="2" indent="-342900">
              <a:spcAft>
                <a:spcPts val="300"/>
              </a:spcAft>
            </a:pPr>
            <a:r>
              <a:rPr lang="en-US" altLang="en-US" sz="1800" dirty="0"/>
              <a:t>The port it not backup, not root port and not designated</a:t>
            </a:r>
          </a:p>
          <a:p>
            <a:pPr marL="1257300" lvl="2" indent="-342900">
              <a:spcAft>
                <a:spcPts val="300"/>
              </a:spcAft>
            </a:pPr>
            <a:r>
              <a:rPr lang="en-US" altLang="en-US" sz="1800" dirty="0"/>
              <a:t>The port is a Master Port – in the MSTIs</a:t>
            </a:r>
          </a:p>
          <a:p>
            <a:pPr marL="1257300" lvl="2" indent="-342900">
              <a:spcAft>
                <a:spcPts val="300"/>
              </a:spcAft>
            </a:pPr>
            <a:r>
              <a:rPr lang="en-US" altLang="en-US" sz="1800" dirty="0"/>
              <a:t>The port is connected to a LAN or a bridge in a different region</a:t>
            </a:r>
          </a:p>
        </p:txBody>
      </p:sp>
    </p:spTree>
    <p:extLst>
      <p:ext uri="{BB962C8B-B14F-4D97-AF65-F5344CB8AC3E}">
        <p14:creationId xmlns:p14="http://schemas.microsoft.com/office/powerpoint/2010/main" val="19094383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PVST</a:t>
            </a:r>
          </a:p>
        </p:txBody>
      </p:sp>
      <p:sp>
        <p:nvSpPr>
          <p:cNvPr id="3" name="Content Placeholder 2"/>
          <p:cNvSpPr>
            <a:spLocks noGrp="1"/>
          </p:cNvSpPr>
          <p:nvPr>
            <p:ph idx="1"/>
          </p:nvPr>
        </p:nvSpPr>
        <p:spPr>
          <a:xfrm>
            <a:off x="457200" y="1676400"/>
            <a:ext cx="8229600" cy="4525963"/>
          </a:xfrm>
        </p:spPr>
        <p:txBody>
          <a:bodyPr>
            <a:normAutofit/>
          </a:bodyPr>
          <a:lstStyle/>
          <a:p>
            <a:r>
              <a:rPr lang="en-US" sz="2400" dirty="0"/>
              <a:t>Per-VLAN Spanning Tree (PVST) maintains a spanning tree instance for each VLAN configured in the network. It uses ISL </a:t>
            </a:r>
            <a:r>
              <a:rPr lang="en-US" sz="2400" dirty="0" err="1"/>
              <a:t>Trunking</a:t>
            </a:r>
            <a:r>
              <a:rPr lang="en-US" sz="2400" dirty="0"/>
              <a:t> and allows a VLAN trunk to be forwarding for some VLANs while blocking for other VLANs.</a:t>
            </a:r>
          </a:p>
          <a:p>
            <a:endParaRPr lang="en-US" sz="2400" dirty="0"/>
          </a:p>
          <a:p>
            <a:r>
              <a:rPr lang="en-US" sz="2400" dirty="0"/>
              <a:t> Since PVST treats each VLAN as a separate network, it has the ability to load balance traffic (at layer-2) by forwarding some VLANs on one trunk and other VLANs on another trunk without causing a Spanning Tree loop.</a:t>
            </a:r>
          </a:p>
          <a:p>
            <a:endParaRPr lang="en-US" sz="2400" dirty="0"/>
          </a:p>
        </p:txBody>
      </p:sp>
    </p:spTree>
    <p:extLst>
      <p:ext uri="{BB962C8B-B14F-4D97-AF65-F5344CB8AC3E}">
        <p14:creationId xmlns:p14="http://schemas.microsoft.com/office/powerpoint/2010/main" val="1518716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PVST+</a:t>
            </a:r>
          </a:p>
        </p:txBody>
      </p:sp>
      <p:sp>
        <p:nvSpPr>
          <p:cNvPr id="3" name="Content Placeholder 2"/>
          <p:cNvSpPr>
            <a:spLocks noGrp="1"/>
          </p:cNvSpPr>
          <p:nvPr>
            <p:ph idx="1"/>
          </p:nvPr>
        </p:nvSpPr>
        <p:spPr/>
        <p:txBody>
          <a:bodyPr>
            <a:noAutofit/>
          </a:bodyPr>
          <a:lstStyle/>
          <a:p>
            <a:pPr>
              <a:spcBef>
                <a:spcPts val="0"/>
              </a:spcBef>
            </a:pPr>
            <a:r>
              <a:rPr lang="en-US" sz="1950" dirty="0"/>
              <a:t>PVST+ is a Cisco proprietary extension to 801.2d STP that provides a separate 802.1 spanning-tree instance for each VLAN configured on your switches.</a:t>
            </a:r>
          </a:p>
          <a:p>
            <a:pPr>
              <a:spcBef>
                <a:spcPts val="0"/>
              </a:spcBef>
            </a:pPr>
            <a:endParaRPr lang="en-US" sz="1950" dirty="0"/>
          </a:p>
          <a:p>
            <a:pPr>
              <a:spcBef>
                <a:spcPts val="0"/>
              </a:spcBef>
            </a:pPr>
            <a:r>
              <a:rPr lang="en-US" sz="1950" dirty="0"/>
              <a:t>All of Cisco proprietary extensions were created to improve convergence times, which is 50 seconds by default, which means you will have optimal path selection, but the convergence time will still be slow.</a:t>
            </a:r>
          </a:p>
          <a:p>
            <a:pPr>
              <a:spcBef>
                <a:spcPts val="0"/>
              </a:spcBef>
            </a:pPr>
            <a:endParaRPr lang="en-US" sz="1950" dirty="0"/>
          </a:p>
          <a:p>
            <a:r>
              <a:rPr lang="en-US" sz="1950" dirty="0"/>
              <a:t>Creating a per-VLAN STP instance for each VLAN is worth the increased CPU and memory requirements, because it allows for per-VLAN root bridges.</a:t>
            </a:r>
          </a:p>
          <a:p>
            <a:endParaRPr lang="en-US" sz="1950" dirty="0"/>
          </a:p>
          <a:p>
            <a:r>
              <a:rPr lang="en-US" sz="1950" dirty="0"/>
              <a:t>This feature allows the STP tree to be optimized for the traffic of each VLAN by allowing you to configure each root bridge in the center of each of them.</a:t>
            </a:r>
          </a:p>
          <a:p>
            <a:pPr>
              <a:spcBef>
                <a:spcPts val="0"/>
              </a:spcBef>
            </a:pPr>
            <a:endParaRPr lang="en-US" sz="1950" dirty="0"/>
          </a:p>
        </p:txBody>
      </p:sp>
    </p:spTree>
    <p:extLst>
      <p:ext uri="{BB962C8B-B14F-4D97-AF65-F5344CB8AC3E}">
        <p14:creationId xmlns:p14="http://schemas.microsoft.com/office/powerpoint/2010/main" val="10564819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91798"/>
            <a:ext cx="8229600" cy="1143000"/>
          </a:xfrm>
        </p:spPr>
        <p:txBody>
          <a:bodyPr/>
          <a:lstStyle/>
          <a:p>
            <a:r>
              <a:rPr lang="en-US" dirty="0"/>
              <a:t>Difference between PVST+ and STP</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00200" y="1476900"/>
            <a:ext cx="5486400" cy="2582296"/>
          </a:xfrm>
        </p:spPr>
      </p:pic>
      <p:sp>
        <p:nvSpPr>
          <p:cNvPr id="10" name="TextBox 9"/>
          <p:cNvSpPr txBox="1"/>
          <p:nvPr/>
        </p:nvSpPr>
        <p:spPr>
          <a:xfrm>
            <a:off x="609600" y="4343400"/>
            <a:ext cx="8229600" cy="1477328"/>
          </a:xfrm>
          <a:prstGeom prst="rect">
            <a:avLst/>
          </a:prstGeom>
          <a:noFill/>
        </p:spPr>
        <p:txBody>
          <a:bodyPr wrap="square" rtlCol="0">
            <a:spAutoFit/>
          </a:bodyPr>
          <a:lstStyle/>
          <a:p>
            <a:pPr marL="285750" indent="-285750">
              <a:buFont typeface="Arial" charset="0"/>
              <a:buChar char="•"/>
            </a:pPr>
            <a:r>
              <a:rPr lang="en-US" dirty="0"/>
              <a:t>This root bridge placement clearly enables faster convergence as well as optimal path determination.</a:t>
            </a:r>
          </a:p>
          <a:p>
            <a:pPr marL="285750" indent="-285750">
              <a:buFont typeface="Arial" charset="0"/>
              <a:buChar char="•"/>
            </a:pPr>
            <a:r>
              <a:rPr lang="en-US" dirty="0"/>
              <a:t>The difference is that, common spanning tree has one instance of STP no matter how many VLANs you configured on your network and with PVST+ , convergence happens on a per VLAN basis, with each VLAN running its own instance of STP.</a:t>
            </a:r>
          </a:p>
        </p:txBody>
      </p:sp>
    </p:spTree>
    <p:extLst>
      <p:ext uri="{BB962C8B-B14F-4D97-AF65-F5344CB8AC3E}">
        <p14:creationId xmlns:p14="http://schemas.microsoft.com/office/powerpoint/2010/main" val="7126080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90800"/>
            <a:ext cx="8229600" cy="1143000"/>
          </a:xfrm>
        </p:spPr>
        <p:txBody>
          <a:bodyPr/>
          <a:lstStyle/>
          <a:p>
            <a:r>
              <a:rPr lang="en-US" dirty="0"/>
              <a:t>Project Screenshots</a:t>
            </a:r>
          </a:p>
        </p:txBody>
      </p:sp>
    </p:spTree>
    <p:extLst>
      <p:ext uri="{BB962C8B-B14F-4D97-AF65-F5344CB8AC3E}">
        <p14:creationId xmlns:p14="http://schemas.microsoft.com/office/powerpoint/2010/main" val="13604354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81000" y="381001"/>
            <a:ext cx="8609505" cy="5714999"/>
          </a:xfrm>
        </p:spPr>
      </p:pic>
    </p:spTree>
    <p:extLst>
      <p:ext uri="{BB962C8B-B14F-4D97-AF65-F5344CB8AC3E}">
        <p14:creationId xmlns:p14="http://schemas.microsoft.com/office/powerpoint/2010/main" val="16590970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8090" y="274638"/>
            <a:ext cx="8915400" cy="5851525"/>
          </a:xfrm>
        </p:spPr>
      </p:pic>
    </p:spTree>
    <p:extLst>
      <p:ext uri="{BB962C8B-B14F-4D97-AF65-F5344CB8AC3E}">
        <p14:creationId xmlns:p14="http://schemas.microsoft.com/office/powerpoint/2010/main" val="154723383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49928" y="457200"/>
            <a:ext cx="8365472" cy="5668963"/>
          </a:xfrm>
        </p:spPr>
      </p:pic>
    </p:spTree>
    <p:extLst>
      <p:ext uri="{BB962C8B-B14F-4D97-AF65-F5344CB8AC3E}">
        <p14:creationId xmlns:p14="http://schemas.microsoft.com/office/powerpoint/2010/main" val="13354644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07625" y="274638"/>
            <a:ext cx="8407775" cy="5851525"/>
          </a:xfrm>
        </p:spPr>
      </p:pic>
    </p:spTree>
    <p:extLst>
      <p:ext uri="{BB962C8B-B14F-4D97-AF65-F5344CB8AC3E}">
        <p14:creationId xmlns:p14="http://schemas.microsoft.com/office/powerpoint/2010/main" val="4795497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a:xfrm>
            <a:off x="609600" y="1430890"/>
            <a:ext cx="4876800" cy="3352800"/>
          </a:xfrm>
        </p:spPr>
        <p:txBody>
          <a:bodyPr>
            <a:noAutofit/>
          </a:bodyPr>
          <a:lstStyle/>
          <a:p>
            <a:pPr>
              <a:lnSpc>
                <a:spcPct val="150000"/>
              </a:lnSpc>
              <a:buFont typeface="Wingdings" panose="05000000000000000000" pitchFamily="2" charset="2"/>
              <a:buChar char="Ø"/>
            </a:pPr>
            <a:r>
              <a:rPr lang="en-US" sz="2400" dirty="0"/>
              <a:t>Spanning Tree Protocol</a:t>
            </a:r>
          </a:p>
          <a:p>
            <a:pPr>
              <a:lnSpc>
                <a:spcPct val="150000"/>
              </a:lnSpc>
              <a:buFont typeface="Wingdings" panose="05000000000000000000" pitchFamily="2" charset="2"/>
              <a:buChar char="Ø"/>
            </a:pPr>
            <a:r>
              <a:rPr lang="en-US" sz="2400" dirty="0"/>
              <a:t>Rapid Spanning Tree Protocol</a:t>
            </a:r>
          </a:p>
          <a:p>
            <a:pPr>
              <a:lnSpc>
                <a:spcPct val="150000"/>
              </a:lnSpc>
              <a:buFont typeface="Wingdings" panose="05000000000000000000" pitchFamily="2" charset="2"/>
              <a:buChar char="Ø"/>
            </a:pPr>
            <a:r>
              <a:rPr lang="en-US" sz="2400" dirty="0"/>
              <a:t>Multiple Spanning Tree Protocol</a:t>
            </a:r>
          </a:p>
          <a:p>
            <a:pPr>
              <a:lnSpc>
                <a:spcPct val="150000"/>
              </a:lnSpc>
              <a:buFont typeface="Wingdings" panose="05000000000000000000" pitchFamily="2" charset="2"/>
              <a:buChar char="Ø"/>
            </a:pPr>
            <a:r>
              <a:rPr lang="en-US" sz="2400" dirty="0"/>
              <a:t>Live Project Demo</a:t>
            </a:r>
          </a:p>
          <a:p>
            <a:pPr>
              <a:lnSpc>
                <a:spcPct val="150000"/>
              </a:lnSpc>
              <a:buFont typeface="Wingdings" panose="05000000000000000000" pitchFamily="2" charset="2"/>
              <a:buChar char="Ø"/>
            </a:pPr>
            <a:r>
              <a:rPr lang="en-US" sz="2400" dirty="0"/>
              <a:t>PVST and PVST+</a:t>
            </a:r>
          </a:p>
          <a:p>
            <a:pPr>
              <a:lnSpc>
                <a:spcPct val="150000"/>
              </a:lnSpc>
              <a:buFont typeface="Wingdings" panose="05000000000000000000" pitchFamily="2" charset="2"/>
              <a:buChar char="Ø"/>
            </a:pPr>
            <a:r>
              <a:rPr lang="en-US" sz="2400" dirty="0"/>
              <a:t>Project Screenshots</a:t>
            </a:r>
          </a:p>
          <a:p>
            <a:pPr>
              <a:lnSpc>
                <a:spcPct val="150000"/>
              </a:lnSpc>
              <a:buFont typeface="Wingdings" panose="05000000000000000000" pitchFamily="2" charset="2"/>
              <a:buChar char="Ø"/>
            </a:pPr>
            <a:r>
              <a:rPr lang="en-US" sz="2400" dirty="0"/>
              <a:t>Shortest Path Bridging</a:t>
            </a:r>
          </a:p>
        </p:txBody>
      </p:sp>
    </p:spTree>
    <p:extLst>
      <p:ext uri="{BB962C8B-B14F-4D97-AF65-F5344CB8AC3E}">
        <p14:creationId xmlns:p14="http://schemas.microsoft.com/office/powerpoint/2010/main" val="135135035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4800" y="457200"/>
            <a:ext cx="8610600" cy="5668963"/>
          </a:xfrm>
        </p:spPr>
      </p:pic>
    </p:spTree>
    <p:extLst>
      <p:ext uri="{BB962C8B-B14F-4D97-AF65-F5344CB8AC3E}">
        <p14:creationId xmlns:p14="http://schemas.microsoft.com/office/powerpoint/2010/main" val="28581516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762000"/>
            <a:ext cx="8229600" cy="4969230"/>
          </a:xfrm>
        </p:spPr>
      </p:pic>
    </p:spTree>
    <p:extLst>
      <p:ext uri="{BB962C8B-B14F-4D97-AF65-F5344CB8AC3E}">
        <p14:creationId xmlns:p14="http://schemas.microsoft.com/office/powerpoint/2010/main" val="192204346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86989" y="533400"/>
            <a:ext cx="7970022" cy="5592763"/>
          </a:xfrm>
        </p:spPr>
      </p:pic>
    </p:spTree>
    <p:extLst>
      <p:ext uri="{BB962C8B-B14F-4D97-AF65-F5344CB8AC3E}">
        <p14:creationId xmlns:p14="http://schemas.microsoft.com/office/powerpoint/2010/main" val="68311083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533400"/>
            <a:ext cx="8229600" cy="5543995"/>
          </a:xfrm>
        </p:spPr>
      </p:pic>
    </p:spTree>
    <p:extLst>
      <p:ext uri="{BB962C8B-B14F-4D97-AF65-F5344CB8AC3E}">
        <p14:creationId xmlns:p14="http://schemas.microsoft.com/office/powerpoint/2010/main" val="5962605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90001" y="457200"/>
            <a:ext cx="8163998" cy="5668963"/>
          </a:xfrm>
        </p:spPr>
      </p:pic>
    </p:spTree>
    <p:extLst>
      <p:ext uri="{BB962C8B-B14F-4D97-AF65-F5344CB8AC3E}">
        <p14:creationId xmlns:p14="http://schemas.microsoft.com/office/powerpoint/2010/main" val="11931568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12125" y="533400"/>
            <a:ext cx="8119749" cy="5592763"/>
          </a:xfrm>
        </p:spPr>
      </p:pic>
    </p:spTree>
    <p:extLst>
      <p:ext uri="{BB962C8B-B14F-4D97-AF65-F5344CB8AC3E}">
        <p14:creationId xmlns:p14="http://schemas.microsoft.com/office/powerpoint/2010/main" val="18533605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609600"/>
            <a:ext cx="8229600" cy="5488166"/>
          </a:xfrm>
        </p:spPr>
      </p:pic>
    </p:spTree>
    <p:extLst>
      <p:ext uri="{BB962C8B-B14F-4D97-AF65-F5344CB8AC3E}">
        <p14:creationId xmlns:p14="http://schemas.microsoft.com/office/powerpoint/2010/main" val="109175462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381000"/>
            <a:ext cx="8534400" cy="5568558"/>
          </a:xfrm>
        </p:spPr>
      </p:pic>
    </p:spTree>
    <p:extLst>
      <p:ext uri="{BB962C8B-B14F-4D97-AF65-F5344CB8AC3E}">
        <p14:creationId xmlns:p14="http://schemas.microsoft.com/office/powerpoint/2010/main" val="137346047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19054" y="274638"/>
            <a:ext cx="8905946" cy="5851525"/>
          </a:xfrm>
        </p:spPr>
      </p:pic>
    </p:spTree>
    <p:extLst>
      <p:ext uri="{BB962C8B-B14F-4D97-AF65-F5344CB8AC3E}">
        <p14:creationId xmlns:p14="http://schemas.microsoft.com/office/powerpoint/2010/main" val="177459548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381000"/>
            <a:ext cx="8686800" cy="5805845"/>
          </a:xfrm>
        </p:spPr>
      </p:pic>
    </p:spTree>
    <p:extLst>
      <p:ext uri="{BB962C8B-B14F-4D97-AF65-F5344CB8AC3E}">
        <p14:creationId xmlns:p14="http://schemas.microsoft.com/office/powerpoint/2010/main" val="20948189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lstStyle/>
          <a:p>
            <a:r>
              <a:rPr lang="en-US" dirty="0"/>
              <a:t>Project Flow</a:t>
            </a:r>
          </a:p>
        </p:txBody>
      </p:sp>
      <p:sp>
        <p:nvSpPr>
          <p:cNvPr id="3" name="Content Placeholder 2"/>
          <p:cNvSpPr>
            <a:spLocks noGrp="1"/>
          </p:cNvSpPr>
          <p:nvPr>
            <p:ph idx="1"/>
          </p:nvPr>
        </p:nvSpPr>
        <p:spPr>
          <a:xfrm>
            <a:off x="457200" y="1417638"/>
            <a:ext cx="8229600" cy="4678362"/>
          </a:xfrm>
        </p:spPr>
        <p:txBody>
          <a:bodyPr>
            <a:normAutofit lnSpcReduction="10000"/>
          </a:bodyPr>
          <a:lstStyle/>
          <a:p>
            <a:r>
              <a:rPr lang="en-US" sz="2400" dirty="0"/>
              <a:t>Plan: For this project we decided to study different cisco proprietary protocols and also the shortest path bridging.</a:t>
            </a:r>
          </a:p>
          <a:p>
            <a:r>
              <a:rPr lang="en-US" sz="2400" dirty="0"/>
              <a:t>How we did: We started learning about the protocols, the problems, the way it operates, the speed and accuracy and also compared them among each other to know the difference.</a:t>
            </a:r>
          </a:p>
          <a:p>
            <a:r>
              <a:rPr lang="en-US" sz="2400" dirty="0"/>
              <a:t>What we did: For understanding its actual operation, speed and accuracy, we decided to use cisco packet tracer, which helped us understand every minute details about the protocols. </a:t>
            </a:r>
          </a:p>
          <a:p>
            <a:r>
              <a:rPr lang="en-US" sz="2400" dirty="0"/>
              <a:t>In the first presentation we discussed about different types of protocols used now-a-days and in this presentation we will look into detail about each protocols.</a:t>
            </a:r>
          </a:p>
        </p:txBody>
      </p:sp>
    </p:spTree>
    <p:extLst>
      <p:ext uri="{BB962C8B-B14F-4D97-AF65-F5344CB8AC3E}">
        <p14:creationId xmlns:p14="http://schemas.microsoft.com/office/powerpoint/2010/main" val="64721158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533400"/>
            <a:ext cx="8229600" cy="5334000"/>
          </a:xfrm>
        </p:spPr>
      </p:pic>
    </p:spTree>
    <p:extLst>
      <p:ext uri="{BB962C8B-B14F-4D97-AF65-F5344CB8AC3E}">
        <p14:creationId xmlns:p14="http://schemas.microsoft.com/office/powerpoint/2010/main" val="151706856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Shortest Path Bridging</a:t>
            </a:r>
          </a:p>
        </p:txBody>
      </p:sp>
      <p:sp>
        <p:nvSpPr>
          <p:cNvPr id="3" name="Content Placeholder 2"/>
          <p:cNvSpPr>
            <a:spLocks noGrp="1"/>
          </p:cNvSpPr>
          <p:nvPr>
            <p:ph idx="1"/>
          </p:nvPr>
        </p:nvSpPr>
        <p:spPr>
          <a:xfrm>
            <a:off x="457200" y="1676400"/>
            <a:ext cx="8229600" cy="4525963"/>
          </a:xfrm>
        </p:spPr>
        <p:txBody>
          <a:bodyPr>
            <a:normAutofit/>
          </a:bodyPr>
          <a:lstStyle/>
          <a:p>
            <a:r>
              <a:rPr lang="en-US" sz="2300" dirty="0"/>
              <a:t>Shortest Path Bridging is a computer networking technology intended to simplify the creation and configuration of networks, while enabling multipath routing.</a:t>
            </a:r>
          </a:p>
          <a:p>
            <a:endParaRPr lang="en-US" sz="800" dirty="0"/>
          </a:p>
          <a:p>
            <a:r>
              <a:rPr lang="en-US" sz="2300" dirty="0"/>
              <a:t>The technology provides logical Ethernet networks on native Ethernet infrastructures using a link state protocol to advertise both topology and logical network membership. Packets are encapsulated at the edge either in media access control-in-media access control 802.1ah or tagged 802.1Q/802.1ad frames and transported only to other members of the logical network.</a:t>
            </a:r>
          </a:p>
        </p:txBody>
      </p:sp>
    </p:spTree>
    <p:extLst>
      <p:ext uri="{BB962C8B-B14F-4D97-AF65-F5344CB8AC3E}">
        <p14:creationId xmlns:p14="http://schemas.microsoft.com/office/powerpoint/2010/main" val="159887346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Operating Modes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448" y="1828800"/>
            <a:ext cx="8931103" cy="3962400"/>
          </a:xfrm>
          <a:prstGeom prst="rect">
            <a:avLst/>
          </a:prstGeom>
        </p:spPr>
      </p:pic>
    </p:spTree>
    <p:extLst>
      <p:ext uri="{BB962C8B-B14F-4D97-AF65-F5344CB8AC3E}">
        <p14:creationId xmlns:p14="http://schemas.microsoft.com/office/powerpoint/2010/main" val="186305656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SPBV</a:t>
            </a:r>
          </a:p>
        </p:txBody>
      </p:sp>
      <p:sp>
        <p:nvSpPr>
          <p:cNvPr id="3" name="Content Placeholder 2"/>
          <p:cNvSpPr>
            <a:spLocks noGrp="1"/>
          </p:cNvSpPr>
          <p:nvPr>
            <p:ph idx="1"/>
          </p:nvPr>
        </p:nvSpPr>
        <p:spPr>
          <a:xfrm>
            <a:off x="457200" y="1524000"/>
            <a:ext cx="8229600" cy="4525963"/>
          </a:xfrm>
        </p:spPr>
        <p:txBody>
          <a:bodyPr/>
          <a:lstStyle/>
          <a:p>
            <a:r>
              <a:rPr lang="en-US" sz="1800" dirty="0"/>
              <a:t>A primary feature of Shortest Path bridging is the ability to use Link State IS-IS to learn network topology. In SPBV the mechanism used to identify the tree is to use a different Shortest Path VLAN ID (VID) for each source bridge. The IS-IS topology is leveraged both to allocate unique SPVIDs and to enable shortest path forwarding for individual and group addresses.</a:t>
            </a:r>
          </a:p>
          <a:p>
            <a:r>
              <a:rPr lang="en-US" sz="1800" dirty="0"/>
              <a:t>SPB defines a shortest path Region which is the boundary of the shortest path topology and the rest of the VLAN topology. SPB operates by learning the SPB capable bridges and growing the Region to include the SPB capable bridges that have the same Base VID and MSTID configuration digest </a:t>
            </a:r>
          </a:p>
          <a:p>
            <a:r>
              <a:rPr lang="en-US" sz="1800" dirty="0"/>
              <a:t>SPBV builds shortest path trees that support Loop Prevention and optionally support loop mitigation on the SPVID. SPBV still allows learning of Ethernet MAC addresses but it can distribute multicast address that can be used to prune the shortest path trees according to the multicast membership either through Multiple MAC Registration Protocol (MMRP) or directly using IS-IS distribution of multicast membership.</a:t>
            </a:r>
          </a:p>
        </p:txBody>
      </p:sp>
    </p:spTree>
    <p:extLst>
      <p:ext uri="{BB962C8B-B14F-4D97-AF65-F5344CB8AC3E}">
        <p14:creationId xmlns:p14="http://schemas.microsoft.com/office/powerpoint/2010/main" val="208011469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SPBM</a:t>
            </a:r>
          </a:p>
        </p:txBody>
      </p:sp>
      <p:sp>
        <p:nvSpPr>
          <p:cNvPr id="3" name="Content Placeholder 2"/>
          <p:cNvSpPr>
            <a:spLocks noGrp="1"/>
          </p:cNvSpPr>
          <p:nvPr>
            <p:ph idx="1"/>
          </p:nvPr>
        </p:nvSpPr>
        <p:spPr>
          <a:xfrm>
            <a:off x="457200" y="1600200"/>
            <a:ext cx="8229600" cy="4419600"/>
          </a:xfrm>
        </p:spPr>
        <p:txBody>
          <a:bodyPr>
            <a:normAutofit/>
          </a:bodyPr>
          <a:lstStyle/>
          <a:p>
            <a:pPr>
              <a:spcBef>
                <a:spcPts val="0"/>
              </a:spcBef>
              <a:buFont typeface="Arial" charset="0"/>
              <a:buChar char="•"/>
            </a:pPr>
            <a:r>
              <a:rPr lang="en-US" sz="2100" dirty="0"/>
              <a:t>In SPBM, the Backbone MAC (B-MAC) addresses of the participating nodes and also the service membership information for interfaces to non-participating devices (user network interface (UNI) ports) is distributed. Topology data is then input to a calculation engine which computes symmetric shortest path trees based on minimum cost from each participating node to all other participating nodes. </a:t>
            </a:r>
          </a:p>
          <a:p>
            <a:pPr>
              <a:spcBef>
                <a:spcPts val="0"/>
              </a:spcBef>
              <a:buFont typeface="Arial" charset="0"/>
              <a:buChar char="•"/>
            </a:pPr>
            <a:r>
              <a:rPr lang="en-US" sz="2100" dirty="0"/>
              <a:t>In SPBM the shortest path trees are then used to populate forwarding tables for each participating node's individual B-MAC addresses and for Group addresses; Group multicast trees are sub trees of the default shortest path tree formed by (Source, Group) pairing. </a:t>
            </a:r>
          </a:p>
          <a:p>
            <a:pPr>
              <a:spcBef>
                <a:spcPts val="0"/>
              </a:spcBef>
              <a:buFont typeface="Arial" charset="0"/>
              <a:buChar char="•"/>
            </a:pPr>
            <a:r>
              <a:rPr lang="en-US" sz="2100" dirty="0"/>
              <a:t>Depending on the topology several different equal cost multi path trees are possible and SPB supports multiple algorithms per IS-IS instance.</a:t>
            </a:r>
          </a:p>
        </p:txBody>
      </p:sp>
    </p:spTree>
    <p:extLst>
      <p:ext uri="{BB962C8B-B14F-4D97-AF65-F5344CB8AC3E}">
        <p14:creationId xmlns:p14="http://schemas.microsoft.com/office/powerpoint/2010/main" val="160138935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Difference</a:t>
            </a:r>
          </a:p>
        </p:txBody>
      </p:sp>
      <p:sp>
        <p:nvSpPr>
          <p:cNvPr id="3" name="Content Placeholder 2"/>
          <p:cNvSpPr>
            <a:spLocks noGrp="1"/>
          </p:cNvSpPr>
          <p:nvPr>
            <p:ph idx="1"/>
          </p:nvPr>
        </p:nvSpPr>
        <p:spPr>
          <a:xfrm>
            <a:off x="457200" y="1646237"/>
            <a:ext cx="8229600" cy="4525963"/>
          </a:xfrm>
        </p:spPr>
        <p:txBody>
          <a:bodyPr>
            <a:normAutofit/>
          </a:bodyPr>
          <a:lstStyle/>
          <a:p>
            <a:r>
              <a:rPr lang="en-US" sz="1960" dirty="0"/>
              <a:t>SPBV provides capability that is backwards compatible with spanning tree technologies. SPBM provides additional values which capitalize on Provider Backbone Bridge (PBB) capabilities.</a:t>
            </a:r>
          </a:p>
          <a:p>
            <a:r>
              <a:rPr lang="en-US" sz="1960" dirty="0"/>
              <a:t>SPB combines an Ethernet data path (either IEEE 802.1Q in the case of SPBV, or Provider Backbone Bridges (PBBs) IEEE 802.1ah in the case of SPBM) with an IS-IS link state control protocol running between Shortest Path bridges (network-to-network interface (NNI) links).</a:t>
            </a:r>
          </a:p>
          <a:p>
            <a:r>
              <a:rPr lang="en-US" sz="1960" dirty="0"/>
              <a:t>One (SPBM) is intended where complete isolation of many separate instances of client LANs and their associated device MAC addresses is desired, and it therefore uses a full encapsulation (MAC-in-MAC a.k.a. IEEE 802.1ah). The other (SPBV) is intended where such isolation of client device MAC addresses is not necessary, and it reuses only the existing VLAN tag a.k.a. IEEE 802.1Q on participating network-to-network interface (NNI) links.</a:t>
            </a:r>
          </a:p>
        </p:txBody>
      </p:sp>
    </p:spTree>
    <p:extLst>
      <p:ext uri="{BB962C8B-B14F-4D97-AF65-F5344CB8AC3E}">
        <p14:creationId xmlns:p14="http://schemas.microsoft.com/office/powerpoint/2010/main" val="212747095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Benefits</a:t>
            </a:r>
          </a:p>
        </p:txBody>
      </p:sp>
      <p:sp>
        <p:nvSpPr>
          <p:cNvPr id="3" name="Content Placeholder 2"/>
          <p:cNvSpPr>
            <a:spLocks noGrp="1"/>
          </p:cNvSpPr>
          <p:nvPr>
            <p:ph idx="1"/>
          </p:nvPr>
        </p:nvSpPr>
        <p:spPr>
          <a:xfrm>
            <a:off x="457200" y="1600200"/>
            <a:ext cx="8229600" cy="4114800"/>
          </a:xfrm>
        </p:spPr>
        <p:txBody>
          <a:bodyPr>
            <a:noAutofit/>
          </a:bodyPr>
          <a:lstStyle/>
          <a:p>
            <a:r>
              <a:rPr lang="en-US" sz="2120" dirty="0"/>
              <a:t>The ability to use all available physical connectivity, because loop avoidance uses a Control Plane with a global view of network topology.</a:t>
            </a:r>
          </a:p>
          <a:p>
            <a:r>
              <a:rPr lang="en-US" sz="2120" dirty="0"/>
              <a:t>Fast restoration of connectivity after failure, again because of Link State routing's global view of network topology.</a:t>
            </a:r>
          </a:p>
          <a:p>
            <a:r>
              <a:rPr lang="en-US" sz="2120" dirty="0"/>
              <a:t>Under failure, the property that only directly affected traffic is impacted during restoration; all unaffected traffic just continues.</a:t>
            </a:r>
          </a:p>
          <a:p>
            <a:r>
              <a:rPr lang="en-US" sz="2120" dirty="0"/>
              <a:t>Rapid restoration of broadcast and multicast connectivity, because IS-IS floods all of the required information in the SPB extensions to IS-IS, thereby allowing unicast and multicast connectivity to be installed in parallel, with no need for a second phase signaling process to run over the converged unicast topology to compute and install multicast trees.</a:t>
            </a:r>
            <a:br>
              <a:rPr lang="en-US" sz="2120" dirty="0"/>
            </a:br>
            <a:endParaRPr lang="en-US" sz="2120" dirty="0"/>
          </a:p>
        </p:txBody>
      </p:sp>
    </p:spTree>
    <p:extLst>
      <p:ext uri="{BB962C8B-B14F-4D97-AF65-F5344CB8AC3E}">
        <p14:creationId xmlns:p14="http://schemas.microsoft.com/office/powerpoint/2010/main" val="54225710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86790" y="1600200"/>
            <a:ext cx="5970419" cy="4525963"/>
          </a:xfrm>
        </p:spPr>
      </p:pic>
    </p:spTree>
    <p:extLst>
      <p:ext uri="{BB962C8B-B14F-4D97-AF65-F5344CB8AC3E}">
        <p14:creationId xmlns:p14="http://schemas.microsoft.com/office/powerpoint/2010/main" val="25904684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Applications</a:t>
            </a:r>
          </a:p>
        </p:txBody>
      </p:sp>
      <p:sp>
        <p:nvSpPr>
          <p:cNvPr id="3" name="Content Placeholder 2"/>
          <p:cNvSpPr>
            <a:spLocks noGrp="1"/>
          </p:cNvSpPr>
          <p:nvPr>
            <p:ph idx="1"/>
          </p:nvPr>
        </p:nvSpPr>
        <p:spPr/>
        <p:txBody>
          <a:bodyPr>
            <a:noAutofit/>
          </a:bodyPr>
          <a:lstStyle/>
          <a:p>
            <a:r>
              <a:rPr lang="en-US" sz="2200" dirty="0"/>
              <a:t>In May 2013, the first public multi-vendor interoperability was demonstrated as SPB served as the backbone for Interop 2013 in Las Vegas.</a:t>
            </a:r>
          </a:p>
          <a:p>
            <a:endParaRPr lang="en-US" sz="2200" dirty="0"/>
          </a:p>
          <a:p>
            <a:r>
              <a:rPr lang="en-US" sz="2200" dirty="0"/>
              <a:t>The 2014 Winter Olympics were the first "fabric-enabled" Games using Shortest Path Bridging (SPB) "IEEE 802.1aq" technology. During the games this fabric network was capable of handling up to 54,000 </a:t>
            </a:r>
            <a:r>
              <a:rPr lang="en-US" sz="2200" dirty="0" err="1"/>
              <a:t>Gbit</a:t>
            </a:r>
            <a:r>
              <a:rPr lang="en-US" sz="2200" dirty="0"/>
              <a:t>/s (54 </a:t>
            </a:r>
            <a:r>
              <a:rPr lang="en-US" sz="2200" dirty="0" err="1"/>
              <a:t>Tbit</a:t>
            </a:r>
            <a:r>
              <a:rPr lang="en-US" sz="2200" dirty="0"/>
              <a:t>/s) of traffic.  In 2013 and 2014 SPB was used to build the Interop Net backbone with only 1/10 the resources of prior years. During Interop 2014 SPB was used as the backbone protocol which can enable Software-defined networking (SDN) functionalities.</a:t>
            </a:r>
          </a:p>
          <a:p>
            <a:pPr marL="0" indent="0">
              <a:buNone/>
            </a:pPr>
            <a:endParaRPr lang="en-US" sz="2200" dirty="0"/>
          </a:p>
        </p:txBody>
      </p:sp>
    </p:spTree>
    <p:extLst>
      <p:ext uri="{BB962C8B-B14F-4D97-AF65-F5344CB8AC3E}">
        <p14:creationId xmlns:p14="http://schemas.microsoft.com/office/powerpoint/2010/main" val="85098825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 </a:t>
            </a:r>
          </a:p>
        </p:txBody>
      </p:sp>
      <p:sp>
        <p:nvSpPr>
          <p:cNvPr id="3" name="Content Placeholder 2"/>
          <p:cNvSpPr>
            <a:spLocks noGrp="1"/>
          </p:cNvSpPr>
          <p:nvPr>
            <p:ph idx="1"/>
          </p:nvPr>
        </p:nvSpPr>
        <p:spPr>
          <a:xfrm>
            <a:off x="457200" y="1828800"/>
            <a:ext cx="8229600" cy="4525963"/>
          </a:xfrm>
        </p:spPr>
        <p:txBody>
          <a:bodyPr>
            <a:normAutofit/>
          </a:bodyPr>
          <a:lstStyle/>
          <a:p>
            <a:r>
              <a:rPr lang="en-US" sz="2400" dirty="0"/>
              <a:t>SPB is the replacement for the older spanning tree protocols: IEEE 802.1D, IEEE 802.1w, IEEE 802.1s.</a:t>
            </a:r>
          </a:p>
          <a:p>
            <a:pPr marL="0" indent="0">
              <a:buNone/>
            </a:pPr>
            <a:r>
              <a:rPr lang="en-US" sz="2400" dirty="0"/>
              <a:t> </a:t>
            </a:r>
          </a:p>
          <a:p>
            <a:r>
              <a:rPr lang="en-US" sz="2400" dirty="0"/>
              <a:t>These blocked any redundant paths that could result in a layer 2 loop, whereas SPB allows all paths to be active with multiple equal cost paths, provides much larger layer 2 topologies, supports faster convergence times, and improves the efficiency by allowing traffic to load share across all paths of a mesh network.</a:t>
            </a:r>
          </a:p>
        </p:txBody>
      </p:sp>
    </p:spTree>
    <p:extLst>
      <p:ext uri="{BB962C8B-B14F-4D97-AF65-F5344CB8AC3E}">
        <p14:creationId xmlns:p14="http://schemas.microsoft.com/office/powerpoint/2010/main" val="31979253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74638"/>
            <a:ext cx="8305800" cy="1143000"/>
          </a:xfrm>
        </p:spPr>
        <p:txBody>
          <a:bodyPr>
            <a:noAutofit/>
          </a:bodyPr>
          <a:lstStyle/>
          <a:p>
            <a:r>
              <a:rPr lang="en-US" sz="3250" dirty="0"/>
              <a:t>Spanning Tree Protocol &amp; Shortest Path Bridging</a:t>
            </a:r>
          </a:p>
        </p:txBody>
      </p:sp>
      <p:sp>
        <p:nvSpPr>
          <p:cNvPr id="3" name="Content Placeholder 2"/>
          <p:cNvSpPr>
            <a:spLocks noGrp="1"/>
          </p:cNvSpPr>
          <p:nvPr>
            <p:ph idx="1"/>
          </p:nvPr>
        </p:nvSpPr>
        <p:spPr>
          <a:xfrm>
            <a:off x="628650" y="1676400"/>
            <a:ext cx="7810500" cy="3962401"/>
          </a:xfrm>
        </p:spPr>
        <p:txBody>
          <a:bodyPr>
            <a:normAutofit/>
          </a:bodyPr>
          <a:lstStyle/>
          <a:p>
            <a:r>
              <a:rPr lang="en-US" sz="2350" dirty="0"/>
              <a:t>STP was created to prevent bridge loops by allowing only one path between network switches or ports.</a:t>
            </a:r>
          </a:p>
          <a:p>
            <a:r>
              <a:rPr lang="en-US" sz="2350" dirty="0"/>
              <a:t>STP was originally standardized as IEEE 802.1D.</a:t>
            </a:r>
          </a:p>
          <a:p>
            <a:r>
              <a:rPr lang="en-US" sz="2350" dirty="0"/>
              <a:t>Shortest path bridging is an evolution of the various spanning tree protocol, and is meant to replace the spanning tree protocol (STP). </a:t>
            </a:r>
          </a:p>
          <a:p>
            <a:r>
              <a:rPr lang="en-US" sz="2350" dirty="0"/>
              <a:t>On March 4</a:t>
            </a:r>
            <a:r>
              <a:rPr lang="en-US" sz="2350" baseline="30000" dirty="0"/>
              <a:t>th</a:t>
            </a:r>
            <a:r>
              <a:rPr lang="en-US" sz="2350" dirty="0"/>
              <a:t>2006, 802.1aq draft was posted and on March 2012 IEEE approved 802.1aq standard.</a:t>
            </a:r>
          </a:p>
          <a:p>
            <a:r>
              <a:rPr lang="en-US" sz="2350" dirty="0"/>
              <a:t>SPB is fully backward compatible with all the various spanning tree protocols.</a:t>
            </a:r>
          </a:p>
        </p:txBody>
      </p:sp>
    </p:spTree>
    <p:extLst>
      <p:ext uri="{BB962C8B-B14F-4D97-AF65-F5344CB8AC3E}">
        <p14:creationId xmlns:p14="http://schemas.microsoft.com/office/powerpoint/2010/main" val="169546228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References</a:t>
            </a:r>
          </a:p>
        </p:txBody>
      </p:sp>
      <p:sp>
        <p:nvSpPr>
          <p:cNvPr id="3" name="Content Placeholder 2"/>
          <p:cNvSpPr>
            <a:spLocks noGrp="1"/>
          </p:cNvSpPr>
          <p:nvPr>
            <p:ph idx="1"/>
          </p:nvPr>
        </p:nvSpPr>
        <p:spPr>
          <a:xfrm>
            <a:off x="457200" y="1828800"/>
            <a:ext cx="8229600" cy="4525963"/>
          </a:xfrm>
        </p:spPr>
        <p:txBody>
          <a:bodyPr>
            <a:normAutofit/>
          </a:bodyPr>
          <a:lstStyle/>
          <a:p>
            <a:r>
              <a:rPr lang="en-US" sz="2000" dirty="0"/>
              <a:t>http://www.force10networks.com/whitepapers/pdf/F10_wp19_v1%201.pdf</a:t>
            </a:r>
          </a:p>
          <a:p>
            <a:r>
              <a:rPr lang="en-US" sz="2000" dirty="0"/>
              <a:t>https://</a:t>
            </a:r>
            <a:r>
              <a:rPr lang="en-US" sz="2000" dirty="0" err="1"/>
              <a:t>en.wikipedia.org</a:t>
            </a:r>
            <a:r>
              <a:rPr lang="en-US" sz="2000" dirty="0"/>
              <a:t>/wiki/IEEE_802.1aq</a:t>
            </a:r>
          </a:p>
          <a:p>
            <a:r>
              <a:rPr lang="en-US" sz="2000" dirty="0"/>
              <a:t>https://www.internet2.edu/presentations/jt2010july/20100712-Shortest_Path_Bridgingv3-Fedyk.pdf</a:t>
            </a:r>
          </a:p>
          <a:p>
            <a:r>
              <a:rPr lang="en-US" sz="2000" dirty="0"/>
              <a:t>http://</a:t>
            </a:r>
            <a:r>
              <a:rPr lang="en-US" sz="2000" dirty="0" err="1"/>
              <a:t>www.cisco.com</a:t>
            </a:r>
            <a:r>
              <a:rPr lang="en-US" sz="2000" dirty="0"/>
              <a:t>/c/</a:t>
            </a:r>
            <a:r>
              <a:rPr lang="en-US" sz="2000" dirty="0" err="1"/>
              <a:t>en</a:t>
            </a:r>
            <a:r>
              <a:rPr lang="en-US" sz="2000" dirty="0"/>
              <a:t>/us/td/docs/switches/datacenter/nexus5000/</a:t>
            </a:r>
            <a:r>
              <a:rPr lang="en-US" sz="2000" dirty="0" err="1"/>
              <a:t>sw</a:t>
            </a:r>
            <a:r>
              <a:rPr lang="en-US" sz="2000" dirty="0"/>
              <a:t>/configuration/guide/cli/</a:t>
            </a:r>
            <a:r>
              <a:rPr lang="en-US" sz="2000" dirty="0" err="1"/>
              <a:t>CLIConfigurationGuide</a:t>
            </a:r>
            <a:r>
              <a:rPr lang="en-US" sz="2000" dirty="0"/>
              <a:t>/</a:t>
            </a:r>
            <a:r>
              <a:rPr lang="en-US" sz="2000" dirty="0" err="1"/>
              <a:t>RPVSpanningTree.html</a:t>
            </a:r>
            <a:endParaRPr lang="en-US" sz="2000" dirty="0"/>
          </a:p>
          <a:p>
            <a:r>
              <a:rPr lang="en-US" sz="2000" dirty="0"/>
              <a:t>https://www.youtube.com/watch?v=t15CsE-6Chg</a:t>
            </a:r>
          </a:p>
          <a:p>
            <a:r>
              <a:rPr lang="en-US" sz="2000" dirty="0"/>
              <a:t>http://</a:t>
            </a:r>
            <a:r>
              <a:rPr lang="en-US" sz="2000" dirty="0" err="1"/>
              <a:t>www.brocade.com</a:t>
            </a:r>
            <a:r>
              <a:rPr lang="en-US" sz="2000" dirty="0"/>
              <a:t>/content/html/</a:t>
            </a:r>
            <a:r>
              <a:rPr lang="en-US" sz="2000" dirty="0" err="1"/>
              <a:t>en</a:t>
            </a:r>
            <a:r>
              <a:rPr lang="en-US" sz="2000" dirty="0"/>
              <a:t>/configuration-guide/FI_08030_L2/GUID-F9905D20-F2BB-4286-B606-49BC36596CF1.html</a:t>
            </a:r>
          </a:p>
        </p:txBody>
      </p:sp>
    </p:spTree>
    <p:extLst>
      <p:ext uri="{BB962C8B-B14F-4D97-AF65-F5344CB8AC3E}">
        <p14:creationId xmlns:p14="http://schemas.microsoft.com/office/powerpoint/2010/main" val="196160598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t="12687"/>
          <a:stretch/>
        </p:blipFill>
        <p:spPr>
          <a:xfrm>
            <a:off x="1066800" y="990600"/>
            <a:ext cx="7199726" cy="4719637"/>
          </a:xfrm>
          <a:prstGeom prst="rect">
            <a:avLst/>
          </a:prstGeom>
        </p:spPr>
      </p:pic>
    </p:spTree>
    <p:extLst>
      <p:ext uri="{BB962C8B-B14F-4D97-AF65-F5344CB8AC3E}">
        <p14:creationId xmlns:p14="http://schemas.microsoft.com/office/powerpoint/2010/main" val="31723046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381000"/>
            <a:ext cx="5156800" cy="994172"/>
          </a:xfrm>
        </p:spPr>
        <p:txBody>
          <a:bodyPr>
            <a:normAutofit fontScale="90000"/>
          </a:bodyPr>
          <a:lstStyle/>
          <a:p>
            <a:r>
              <a:rPr lang="en-US" dirty="0"/>
              <a:t> Spanning Tree Protocol</a:t>
            </a:r>
          </a:p>
        </p:txBody>
      </p:sp>
      <p:sp>
        <p:nvSpPr>
          <p:cNvPr id="8" name="Content Placeholder 2"/>
          <p:cNvSpPr txBox="1">
            <a:spLocks/>
          </p:cNvSpPr>
          <p:nvPr/>
        </p:nvSpPr>
        <p:spPr>
          <a:xfrm>
            <a:off x="152400" y="1600200"/>
            <a:ext cx="5502185" cy="4419600"/>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0000"/>
              </a:lnSpc>
            </a:pPr>
            <a:r>
              <a:rPr lang="en-US" sz="1725" dirty="0"/>
              <a:t>Dr. </a:t>
            </a:r>
            <a:r>
              <a:rPr lang="en-US" sz="1725" dirty="0" err="1"/>
              <a:t>Radia</a:t>
            </a:r>
            <a:r>
              <a:rPr lang="en-US" sz="1725" dirty="0"/>
              <a:t> Perlman invented STP in 1985 at the Digital Equipment Corporation and was known as IEEE 802.1D.</a:t>
            </a:r>
          </a:p>
          <a:p>
            <a:pPr marL="0" indent="0">
              <a:lnSpc>
                <a:spcPct val="110000"/>
              </a:lnSpc>
              <a:buNone/>
            </a:pPr>
            <a:r>
              <a:rPr lang="en-US" sz="600" dirty="0"/>
              <a:t> </a:t>
            </a:r>
            <a:endParaRPr lang="en-US" sz="1725" dirty="0"/>
          </a:p>
          <a:p>
            <a:pPr>
              <a:lnSpc>
                <a:spcPct val="110000"/>
              </a:lnSpc>
            </a:pPr>
            <a:r>
              <a:rPr lang="en-US" sz="1725" dirty="0"/>
              <a:t>The Spanning Tree Protocol (STP) is a network protocol that ensures a loop-free topology for any bridged Ethernet local area network.</a:t>
            </a:r>
          </a:p>
          <a:p>
            <a:pPr marL="0" indent="0">
              <a:lnSpc>
                <a:spcPct val="110000"/>
              </a:lnSpc>
              <a:buNone/>
            </a:pPr>
            <a:r>
              <a:rPr lang="en-US" sz="600" dirty="0"/>
              <a:t> </a:t>
            </a:r>
            <a:endParaRPr lang="en-US" sz="1725" dirty="0"/>
          </a:p>
          <a:p>
            <a:pPr>
              <a:lnSpc>
                <a:spcPct val="110000"/>
              </a:lnSpc>
            </a:pPr>
            <a:r>
              <a:rPr lang="en-US" sz="1725" dirty="0"/>
              <a:t>The basic function of STP is to prevent bridge loops and the broadcast radiation that results from them.</a:t>
            </a:r>
          </a:p>
          <a:p>
            <a:pPr marL="0" indent="0">
              <a:lnSpc>
                <a:spcPct val="110000"/>
              </a:lnSpc>
              <a:buNone/>
            </a:pPr>
            <a:endParaRPr lang="en-US" sz="600" dirty="0"/>
          </a:p>
          <a:p>
            <a:pPr>
              <a:lnSpc>
                <a:spcPct val="110000"/>
              </a:lnSpc>
            </a:pPr>
            <a:r>
              <a:rPr lang="en-US" sz="1725" dirty="0"/>
              <a:t>STP was designed to provide "plug-and-play“ operation for large Layer 2 networks based on shared Ethernet.</a:t>
            </a:r>
          </a:p>
          <a:p>
            <a:pPr marL="0" indent="0">
              <a:lnSpc>
                <a:spcPct val="110000"/>
              </a:lnSpc>
              <a:buNone/>
            </a:pPr>
            <a:endParaRPr lang="en-US" sz="600" dirty="0"/>
          </a:p>
          <a:p>
            <a:pPr>
              <a:lnSpc>
                <a:spcPct val="110000"/>
              </a:lnSpc>
            </a:pPr>
            <a:r>
              <a:rPr lang="en-US" sz="1725" dirty="0"/>
              <a:t>STP forces redundant data path into a blocked state.</a:t>
            </a:r>
          </a:p>
        </p:txBody>
      </p:sp>
      <p:pic>
        <p:nvPicPr>
          <p:cNvPr id="5" name="Content Placeholder 3"/>
          <p:cNvPicPr>
            <a:picLocks noChangeAspect="1"/>
          </p:cNvPicPr>
          <p:nvPr/>
        </p:nvPicPr>
        <p:blipFill>
          <a:blip r:embed="rId2"/>
          <a:stretch>
            <a:fillRect/>
          </a:stretch>
        </p:blipFill>
        <p:spPr>
          <a:xfrm>
            <a:off x="5654585" y="1905000"/>
            <a:ext cx="3337015" cy="2980250"/>
          </a:xfrm>
          <a:prstGeom prst="rect">
            <a:avLst/>
          </a:prstGeom>
        </p:spPr>
      </p:pic>
      <p:sp>
        <p:nvSpPr>
          <p:cNvPr id="3" name="TextBox 2"/>
          <p:cNvSpPr txBox="1"/>
          <p:nvPr/>
        </p:nvSpPr>
        <p:spPr>
          <a:xfrm>
            <a:off x="6218192" y="5113850"/>
            <a:ext cx="2209800" cy="369332"/>
          </a:xfrm>
          <a:prstGeom prst="rect">
            <a:avLst/>
          </a:prstGeom>
          <a:noFill/>
        </p:spPr>
        <p:txBody>
          <a:bodyPr wrap="square" rtlCol="0">
            <a:spAutoFit/>
          </a:bodyPr>
          <a:lstStyle/>
          <a:p>
            <a:r>
              <a:rPr lang="en-US" dirty="0"/>
              <a:t>Figure: STP Topology.</a:t>
            </a:r>
          </a:p>
        </p:txBody>
      </p:sp>
    </p:spTree>
    <p:extLst>
      <p:ext uri="{BB962C8B-B14F-4D97-AF65-F5344CB8AC3E}">
        <p14:creationId xmlns:p14="http://schemas.microsoft.com/office/powerpoint/2010/main" val="23192447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28600"/>
            <a:ext cx="8229600" cy="1143000"/>
          </a:xfrm>
        </p:spPr>
        <p:txBody>
          <a:bodyPr/>
          <a:lstStyle/>
          <a:p>
            <a:r>
              <a:rPr lang="en-US" dirty="0"/>
              <a:t>Bridges &amp; Switches in STP</a:t>
            </a:r>
          </a:p>
        </p:txBody>
      </p:sp>
      <p:sp>
        <p:nvSpPr>
          <p:cNvPr id="5" name="TextBox 4"/>
          <p:cNvSpPr txBox="1"/>
          <p:nvPr/>
        </p:nvSpPr>
        <p:spPr>
          <a:xfrm>
            <a:off x="609600" y="1730038"/>
            <a:ext cx="8077200" cy="3908762"/>
          </a:xfrm>
          <a:prstGeom prst="rect">
            <a:avLst/>
          </a:prstGeom>
          <a:noFill/>
        </p:spPr>
        <p:txBody>
          <a:bodyPr wrap="square" rtlCol="0">
            <a:spAutoFit/>
          </a:bodyPr>
          <a:lstStyle/>
          <a:p>
            <a:pPr marL="285750" indent="-285750">
              <a:buFont typeface="Arial" panose="020B0604020202020204" pitchFamily="34" charset="0"/>
              <a:buChar char="•"/>
            </a:pPr>
            <a:r>
              <a:rPr lang="en-US" sz="2400" b="1" u="sng" dirty="0"/>
              <a:t>Bridge:</a:t>
            </a:r>
          </a:p>
          <a:p>
            <a:pPr marL="742950" lvl="1" indent="-285750">
              <a:buFont typeface="Arial" panose="020B0604020202020204" pitchFamily="34" charset="0"/>
              <a:buChar char="•"/>
            </a:pPr>
            <a:r>
              <a:rPr lang="en-US" sz="2000" dirty="0"/>
              <a:t>A bridge connects two or more LAN segments.</a:t>
            </a:r>
          </a:p>
          <a:p>
            <a:pPr marL="742950" lvl="1" indent="-285750">
              <a:buFont typeface="Arial" panose="020B0604020202020204" pitchFamily="34" charset="0"/>
              <a:buChar char="•"/>
            </a:pPr>
            <a:r>
              <a:rPr lang="en-US" sz="2000" dirty="0"/>
              <a:t>As of today’s switch based networks. For STP switch = bridge.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sz="2400" b="1" u="sng" dirty="0"/>
              <a:t>Root Bridge:</a:t>
            </a:r>
          </a:p>
          <a:p>
            <a:pPr marL="742950" lvl="1" indent="-285750">
              <a:buFont typeface="Arial" panose="020B0604020202020204" pitchFamily="34" charset="0"/>
              <a:buChar char="•"/>
            </a:pPr>
            <a:r>
              <a:rPr lang="en-US" sz="2000" dirty="0"/>
              <a:t>It’s the bridge(or switch) that provides connectivity for all segments.</a:t>
            </a:r>
          </a:p>
          <a:p>
            <a:pPr marL="742950" lvl="1" indent="-285750">
              <a:buFont typeface="Arial" panose="020B0604020202020204" pitchFamily="34" charset="0"/>
              <a:buChar char="•"/>
            </a:pPr>
            <a:r>
              <a:rPr lang="en-US" sz="2000" dirty="0"/>
              <a:t>Every bridge in a LAN has a path leading towards root bridge.</a:t>
            </a:r>
          </a:p>
          <a:p>
            <a:pPr marL="742950" lvl="1" indent="-285750">
              <a:buFont typeface="Arial" panose="020B0604020202020204" pitchFamily="34" charset="0"/>
              <a:buChar char="•"/>
            </a:pPr>
            <a:r>
              <a:rPr lang="en-US" sz="2000" dirty="0"/>
              <a:t>Root bridge is elected automatically based on elections and it can be elected/changed by the administrator.</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sz="2400" b="1" u="sng" dirty="0"/>
              <a:t>Non-Root Bridge:</a:t>
            </a:r>
          </a:p>
          <a:p>
            <a:pPr marL="742950" lvl="1" indent="-285750">
              <a:buFont typeface="Arial" panose="020B0604020202020204" pitchFamily="34" charset="0"/>
              <a:buChar char="•"/>
            </a:pPr>
            <a:r>
              <a:rPr lang="en-US" sz="2000" dirty="0"/>
              <a:t>A bridge which is not the Root Bridge is considered Non-root Bridge.</a:t>
            </a:r>
          </a:p>
        </p:txBody>
      </p:sp>
    </p:spTree>
    <p:extLst>
      <p:ext uri="{BB962C8B-B14F-4D97-AF65-F5344CB8AC3E}">
        <p14:creationId xmlns:p14="http://schemas.microsoft.com/office/powerpoint/2010/main" val="30855796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51159"/>
            <a:ext cx="8229600" cy="793038"/>
          </a:xfrm>
        </p:spPr>
        <p:txBody>
          <a:bodyPr>
            <a:normAutofit/>
          </a:bodyPr>
          <a:lstStyle/>
          <a:p>
            <a:r>
              <a:rPr lang="en-US" sz="3600" dirty="0"/>
              <a:t>BPDU &amp; Terminology in STP</a:t>
            </a: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t="3428" r="902" b="54589"/>
          <a:stretch/>
        </p:blipFill>
        <p:spPr>
          <a:xfrm>
            <a:off x="533400" y="990600"/>
            <a:ext cx="7467600" cy="1038379"/>
          </a:xfrm>
          <a:prstGeom prst="rect">
            <a:avLst/>
          </a:prstGeom>
        </p:spPr>
      </p:pic>
      <p:sp>
        <p:nvSpPr>
          <p:cNvPr id="7" name="Content Placeholder 2"/>
          <p:cNvSpPr txBox="1">
            <a:spLocks/>
          </p:cNvSpPr>
          <p:nvPr/>
        </p:nvSpPr>
        <p:spPr>
          <a:xfrm>
            <a:off x="533400" y="2127047"/>
            <a:ext cx="8229600" cy="3283153"/>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570" dirty="0"/>
              <a:t>Protocol ID: Contains the value 0000 for IEEE 802.1D</a:t>
            </a:r>
          </a:p>
          <a:p>
            <a:r>
              <a:rPr lang="en-US" sz="1570" dirty="0"/>
              <a:t>Version ID: Contains the value zero.</a:t>
            </a:r>
          </a:p>
          <a:p>
            <a:r>
              <a:rPr lang="en-US" sz="1570" dirty="0"/>
              <a:t>Flags: The Topology Change (TC) bit signals a topology change. The Topology Change Acknowledgment (TCA) bit is set to acknowledge receipt of a configuration message.</a:t>
            </a:r>
          </a:p>
          <a:p>
            <a:r>
              <a:rPr lang="en-US" sz="1570" dirty="0"/>
              <a:t>Root Bridge ID: Identifies the root bridge by listing its 2-byte priority number followed by its 6-byte MAC address.</a:t>
            </a:r>
          </a:p>
          <a:p>
            <a:r>
              <a:rPr lang="en-US" sz="1570" dirty="0"/>
              <a:t>Root Path Cost: Contains the cost of the path from the bridge to the Root Bridge.</a:t>
            </a:r>
          </a:p>
          <a:p>
            <a:r>
              <a:rPr lang="en-US" sz="1570" dirty="0"/>
              <a:t>Sender Bridge ID: Identifies the Sender bridge by listing its 2-byte priority number followed by its 6-byte MAC address.</a:t>
            </a:r>
          </a:p>
          <a:p>
            <a:r>
              <a:rPr lang="en-US" sz="1570" dirty="0"/>
              <a:t>Port ID: Identifies the port from which the configuration message was sent.</a:t>
            </a:r>
          </a:p>
          <a:p>
            <a:r>
              <a:rPr lang="en-US" sz="1570" dirty="0"/>
              <a:t>Message Age: The amount of time elapsed since the BPDU sent by Root Bridge(10 sec).</a:t>
            </a:r>
          </a:p>
          <a:p>
            <a:r>
              <a:rPr lang="en-US" sz="1570" dirty="0"/>
              <a:t>Maximum Age: Indicates when the current configuration message should be deleted (20 sec).</a:t>
            </a:r>
          </a:p>
          <a:p>
            <a:r>
              <a:rPr lang="en-US" sz="1570" dirty="0"/>
              <a:t>Hello time: Provides the time period between Root Bridge configuration messages.</a:t>
            </a:r>
          </a:p>
          <a:p>
            <a:r>
              <a:rPr lang="en-US" sz="1570" dirty="0"/>
              <a:t>Forward Delay: Provides the length of time that bridges should wait before transitioning to a new state after a topology change (15 sec).</a:t>
            </a:r>
          </a:p>
        </p:txBody>
      </p:sp>
    </p:spTree>
    <p:extLst>
      <p:ext uri="{BB962C8B-B14F-4D97-AF65-F5344CB8AC3E}">
        <p14:creationId xmlns:p14="http://schemas.microsoft.com/office/powerpoint/2010/main" val="37375357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514827"/>
            <a:ext cx="3810000" cy="1143000"/>
          </a:xfrm>
        </p:spPr>
        <p:txBody>
          <a:bodyPr>
            <a:normAutofit fontScale="90000"/>
          </a:bodyPr>
          <a:lstStyle/>
          <a:p>
            <a:pPr algn="l"/>
            <a:r>
              <a:rPr lang="en-US" dirty="0"/>
              <a:t>Operation of STP</a:t>
            </a:r>
          </a:p>
        </p:txBody>
      </p:sp>
      <p:sp>
        <p:nvSpPr>
          <p:cNvPr id="3" name="Content Placeholder 2"/>
          <p:cNvSpPr>
            <a:spLocks noGrp="1"/>
          </p:cNvSpPr>
          <p:nvPr>
            <p:ph idx="1"/>
          </p:nvPr>
        </p:nvSpPr>
        <p:spPr>
          <a:xfrm>
            <a:off x="457200" y="2133600"/>
            <a:ext cx="3808828" cy="3200400"/>
          </a:xfrm>
        </p:spPr>
        <p:txBody>
          <a:bodyPr>
            <a:normAutofit/>
          </a:bodyPr>
          <a:lstStyle/>
          <a:p>
            <a:r>
              <a:rPr lang="en-US" sz="2200" dirty="0"/>
              <a:t>Elect a “Root Bridge”</a:t>
            </a:r>
          </a:p>
          <a:p>
            <a:endParaRPr lang="en-US" sz="2200" dirty="0"/>
          </a:p>
          <a:p>
            <a:r>
              <a:rPr lang="en-US" sz="2200" dirty="0"/>
              <a:t>All non-root switches, selects a single “root port”</a:t>
            </a:r>
          </a:p>
          <a:p>
            <a:endParaRPr lang="en-US" sz="2200" dirty="0"/>
          </a:p>
          <a:p>
            <a:r>
              <a:rPr lang="en-US" sz="2200" dirty="0"/>
              <a:t>Block all redundant path except designated path.</a:t>
            </a:r>
          </a:p>
        </p:txBody>
      </p:sp>
      <p:sp>
        <p:nvSpPr>
          <p:cNvPr id="6" name="TextBox 5"/>
          <p:cNvSpPr txBox="1"/>
          <p:nvPr/>
        </p:nvSpPr>
        <p:spPr>
          <a:xfrm>
            <a:off x="5596692" y="4471182"/>
            <a:ext cx="2133600" cy="369332"/>
          </a:xfrm>
          <a:prstGeom prst="rect">
            <a:avLst/>
          </a:prstGeom>
          <a:noFill/>
        </p:spPr>
        <p:txBody>
          <a:bodyPr wrap="square" rtlCol="0">
            <a:spAutoFit/>
          </a:bodyPr>
          <a:lstStyle/>
          <a:p>
            <a:r>
              <a:rPr lang="en-US" dirty="0"/>
              <a:t>Figure: STP Election.</a:t>
            </a:r>
          </a:p>
        </p:txBody>
      </p:sp>
      <p:sp>
        <p:nvSpPr>
          <p:cNvPr id="9" name="TextBox 8"/>
          <p:cNvSpPr txBox="1"/>
          <p:nvPr/>
        </p:nvSpPr>
        <p:spPr>
          <a:xfrm>
            <a:off x="5672892" y="4953000"/>
            <a:ext cx="2328108" cy="1200329"/>
          </a:xfrm>
          <a:prstGeom prst="rect">
            <a:avLst/>
          </a:prstGeom>
          <a:noFill/>
        </p:spPr>
        <p:txBody>
          <a:bodyPr wrap="square" rtlCol="0">
            <a:spAutoFit/>
          </a:bodyPr>
          <a:lstStyle/>
          <a:p>
            <a:r>
              <a:rPr lang="en-US" u="sng" dirty="0"/>
              <a:t>STP Port Types</a:t>
            </a:r>
            <a:r>
              <a:rPr lang="en-US" dirty="0"/>
              <a:t>:</a:t>
            </a:r>
          </a:p>
          <a:p>
            <a:r>
              <a:rPr lang="en-US" dirty="0"/>
              <a:t>DP: Designated Port</a:t>
            </a:r>
          </a:p>
          <a:p>
            <a:r>
              <a:rPr lang="en-US" dirty="0"/>
              <a:t>RP: Root Port</a:t>
            </a:r>
          </a:p>
          <a:p>
            <a:r>
              <a:rPr lang="en-US" dirty="0"/>
              <a:t>BP: Blocked Port</a:t>
            </a:r>
          </a:p>
        </p:txBody>
      </p:sp>
      <p:pic>
        <p:nvPicPr>
          <p:cNvPr id="4" name="Picture 3"/>
          <p:cNvPicPr>
            <a:picLocks noChangeAspect="1"/>
          </p:cNvPicPr>
          <p:nvPr/>
        </p:nvPicPr>
        <p:blipFill>
          <a:blip r:embed="rId2"/>
          <a:stretch>
            <a:fillRect/>
          </a:stretch>
        </p:blipFill>
        <p:spPr>
          <a:xfrm>
            <a:off x="4114800" y="627313"/>
            <a:ext cx="4948992" cy="3731383"/>
          </a:xfrm>
          <a:prstGeom prst="rect">
            <a:avLst/>
          </a:prstGeom>
        </p:spPr>
      </p:pic>
    </p:spTree>
    <p:extLst>
      <p:ext uri="{BB962C8B-B14F-4D97-AF65-F5344CB8AC3E}">
        <p14:creationId xmlns:p14="http://schemas.microsoft.com/office/powerpoint/2010/main" val="256416009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5838</TotalTime>
  <Words>2029</Words>
  <Application>Microsoft Office PowerPoint</Application>
  <PresentationFormat>On-screen Show (4:3)</PresentationFormat>
  <Paragraphs>286</Paragraphs>
  <Slides>51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51</vt:i4>
      </vt:variant>
    </vt:vector>
  </HeadingPairs>
  <TitlesOfParts>
    <vt:vector size="56" baseType="lpstr">
      <vt:lpstr>Arial</vt:lpstr>
      <vt:lpstr>Calibri</vt:lpstr>
      <vt:lpstr>Times New Roman</vt:lpstr>
      <vt:lpstr>Wingdings</vt:lpstr>
      <vt:lpstr>Office Theme</vt:lpstr>
      <vt:lpstr>PRESENTATION TITLE</vt:lpstr>
      <vt:lpstr>Problem Definition</vt:lpstr>
      <vt:lpstr>Outline</vt:lpstr>
      <vt:lpstr>Project Flow</vt:lpstr>
      <vt:lpstr>Spanning Tree Protocol &amp; Shortest Path Bridging</vt:lpstr>
      <vt:lpstr> Spanning Tree Protocol</vt:lpstr>
      <vt:lpstr>Bridges &amp; Switches in STP</vt:lpstr>
      <vt:lpstr>BPDU &amp; Terminology in STP</vt:lpstr>
      <vt:lpstr>Operation of STP</vt:lpstr>
      <vt:lpstr>STP Port State &amp; Roles</vt:lpstr>
      <vt:lpstr>  States of STP Ports</vt:lpstr>
      <vt:lpstr>Rapid STP</vt:lpstr>
      <vt:lpstr>Operation of RSTP</vt:lpstr>
      <vt:lpstr>RSTP Port State &amp; Roles</vt:lpstr>
      <vt:lpstr>RSTP Ports</vt:lpstr>
      <vt:lpstr>STP vs RSTP</vt:lpstr>
      <vt:lpstr>STP vs RSTP</vt:lpstr>
      <vt:lpstr>PowerPoint Presentation</vt:lpstr>
      <vt:lpstr>MSTP</vt:lpstr>
      <vt:lpstr>MSTP</vt:lpstr>
      <vt:lpstr>MSTP Port Type</vt:lpstr>
      <vt:lpstr>PVST</vt:lpstr>
      <vt:lpstr>PVST+</vt:lpstr>
      <vt:lpstr>Difference between PVST+ and STP</vt:lpstr>
      <vt:lpstr>Project Screenshots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Shortest Path Bridging</vt:lpstr>
      <vt:lpstr>Operating Modes</vt:lpstr>
      <vt:lpstr>SPBV</vt:lpstr>
      <vt:lpstr>SPBM</vt:lpstr>
      <vt:lpstr>The Difference</vt:lpstr>
      <vt:lpstr>Benefits</vt:lpstr>
      <vt:lpstr>Example</vt:lpstr>
      <vt:lpstr>Applications</vt:lpstr>
      <vt:lpstr>Summary </vt:lpstr>
      <vt:lpstr>References</vt:lpstr>
      <vt:lpstr>PowerPoint Presentation</vt:lpstr>
    </vt:vector>
  </TitlesOfParts>
  <Company>California State University, Fullerton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Vu, Mishu</dc:creator>
  <cp:lastModifiedBy>Chirag Padsala</cp:lastModifiedBy>
  <cp:revision>189</cp:revision>
  <dcterms:created xsi:type="dcterms:W3CDTF">2011-10-03T21:31:14Z</dcterms:created>
  <dcterms:modified xsi:type="dcterms:W3CDTF">2017-05-17T22:25:18Z</dcterms:modified>
</cp:coreProperties>
</file>